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handoutMasterIdLst>
    <p:handoutMasterId r:id="rId35"/>
  </p:handoutMasterIdLst>
  <p:sldIdLst>
    <p:sldId id="403" r:id="rId5"/>
    <p:sldId id="402" r:id="rId6"/>
    <p:sldId id="423" r:id="rId7"/>
    <p:sldId id="426" r:id="rId8"/>
    <p:sldId id="428" r:id="rId9"/>
    <p:sldId id="425" r:id="rId10"/>
    <p:sldId id="427" r:id="rId11"/>
    <p:sldId id="430" r:id="rId12"/>
    <p:sldId id="429" r:id="rId13"/>
    <p:sldId id="424" r:id="rId14"/>
    <p:sldId id="431" r:id="rId15"/>
    <p:sldId id="432" r:id="rId16"/>
    <p:sldId id="416" r:id="rId17"/>
    <p:sldId id="417" r:id="rId18"/>
    <p:sldId id="419" r:id="rId19"/>
    <p:sldId id="408" r:id="rId20"/>
    <p:sldId id="418" r:id="rId21"/>
    <p:sldId id="405" r:id="rId22"/>
    <p:sldId id="422" r:id="rId23"/>
    <p:sldId id="433" r:id="rId24"/>
    <p:sldId id="434" r:id="rId25"/>
    <p:sldId id="435" r:id="rId26"/>
    <p:sldId id="437" r:id="rId27"/>
    <p:sldId id="438" r:id="rId28"/>
    <p:sldId id="436" r:id="rId29"/>
    <p:sldId id="421" r:id="rId30"/>
    <p:sldId id="420" r:id="rId31"/>
    <p:sldId id="399" r:id="rId32"/>
    <p:sldId id="275" r:id="rId3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LIFAJ Simon (RTD)" initials="TS(" lastIdx="1" clrIdx="0"/>
  <p:cmAuthor id="2" name="ZIAKAS Konstantinos (RTD)" initials="ZK("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D10E"/>
    <a:srgbClr val="9BD4F0"/>
    <a:srgbClr val="580B95"/>
    <a:srgbClr val="A2D5D0"/>
    <a:srgbClr val="FFFFFF"/>
    <a:srgbClr val="0356B1"/>
    <a:srgbClr val="024EA2"/>
    <a:srgbClr val="024B9C"/>
    <a:srgbClr val="035DC1"/>
    <a:srgbClr val="004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9" autoAdjust="0"/>
    <p:restoredTop sz="97455" autoAdjust="0"/>
  </p:normalViewPr>
  <p:slideViewPr>
    <p:cSldViewPr snapToGrid="0">
      <p:cViewPr varScale="1">
        <p:scale>
          <a:sx n="78" d="100"/>
          <a:sy n="78" d="100"/>
        </p:scale>
        <p:origin x="878" y="43"/>
      </p:cViewPr>
      <p:guideLst>
        <p:guide orient="horz" pos="2092"/>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A939EFE-0303-44F6-9A16-FD3B5E015DB1}" type="datetimeFigureOut">
              <a:rPr lang="en-GB" smtClean="0"/>
              <a:t>31/01/2024</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4F04766-77AF-4EBE-9704-229FD5F6AD6A}" type="slidenum">
              <a:rPr lang="en-GB" smtClean="0"/>
              <a:t>‹N›</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3B926D1-0013-4A80-B64E-9D824EE65210}" type="datetimeFigureOut">
              <a:rPr lang="en-GB" smtClean="0"/>
              <a:t>31/01/2024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9CF2995-AB43-4B7C-B8CD-9DC7C3692A9C}" type="slidenum">
              <a:rPr lang="en-GB" smtClean="0"/>
              <a:t>‹N›</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59CF2995-AB43-4B7C-B8CD-9DC7C3692A9C}" type="slidenum">
              <a:rPr lang="en-GB" smtClean="0"/>
              <a:t>1</a:t>
            </a:fld>
            <a:endParaRPr lang="en-GB"/>
          </a:p>
        </p:txBody>
      </p:sp>
    </p:spTree>
    <p:extLst>
      <p:ext uri="{BB962C8B-B14F-4D97-AF65-F5344CB8AC3E}">
        <p14:creationId xmlns:p14="http://schemas.microsoft.com/office/powerpoint/2010/main" val="1439593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9CF2995-AB43-4B7C-B8CD-9DC7C3692A9C}" type="slidenum">
              <a:rPr lang="en-GB" smtClean="0"/>
              <a:t>14</a:t>
            </a:fld>
            <a:endParaRPr lang="en-GB"/>
          </a:p>
        </p:txBody>
      </p:sp>
    </p:spTree>
    <p:extLst>
      <p:ext uri="{BB962C8B-B14F-4D97-AF65-F5344CB8AC3E}">
        <p14:creationId xmlns:p14="http://schemas.microsoft.com/office/powerpoint/2010/main" val="2631395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9CF2995-AB43-4B7C-B8CD-9DC7C3692A9C}" type="slidenum">
              <a:rPr lang="en-GB" smtClean="0"/>
              <a:t>15</a:t>
            </a:fld>
            <a:endParaRPr lang="en-GB"/>
          </a:p>
        </p:txBody>
      </p:sp>
    </p:spTree>
    <p:extLst>
      <p:ext uri="{BB962C8B-B14F-4D97-AF65-F5344CB8AC3E}">
        <p14:creationId xmlns:p14="http://schemas.microsoft.com/office/powerpoint/2010/main" val="1443916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9CF2995-AB43-4B7C-B8CD-9DC7C3692A9C}" type="slidenum">
              <a:rPr lang="en-GB" smtClean="0"/>
              <a:t>18</a:t>
            </a:fld>
            <a:endParaRPr lang="en-GB"/>
          </a:p>
        </p:txBody>
      </p:sp>
    </p:spTree>
    <p:extLst>
      <p:ext uri="{BB962C8B-B14F-4D97-AF65-F5344CB8AC3E}">
        <p14:creationId xmlns:p14="http://schemas.microsoft.com/office/powerpoint/2010/main" val="461336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9CF2995-AB43-4B7C-B8CD-9DC7C3692A9C}" type="slidenum">
              <a:rPr lang="en-GB" smtClean="0"/>
              <a:t>19</a:t>
            </a:fld>
            <a:endParaRPr lang="en-GB"/>
          </a:p>
        </p:txBody>
      </p:sp>
    </p:spTree>
    <p:extLst>
      <p:ext uri="{BB962C8B-B14F-4D97-AF65-F5344CB8AC3E}">
        <p14:creationId xmlns:p14="http://schemas.microsoft.com/office/powerpoint/2010/main" val="3817061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9CF2995-AB43-4B7C-B8CD-9DC7C3692A9C}" type="slidenum">
              <a:rPr lang="en-GB" smtClean="0"/>
              <a:t>21</a:t>
            </a:fld>
            <a:endParaRPr lang="en-GB"/>
          </a:p>
        </p:txBody>
      </p:sp>
    </p:spTree>
    <p:extLst>
      <p:ext uri="{BB962C8B-B14F-4D97-AF65-F5344CB8AC3E}">
        <p14:creationId xmlns:p14="http://schemas.microsoft.com/office/powerpoint/2010/main" val="3454781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9CF2995-AB43-4B7C-B8CD-9DC7C3692A9C}" type="slidenum">
              <a:rPr lang="en-GB" smtClean="0"/>
              <a:t>22</a:t>
            </a:fld>
            <a:endParaRPr lang="en-GB"/>
          </a:p>
        </p:txBody>
      </p:sp>
    </p:spTree>
    <p:extLst>
      <p:ext uri="{BB962C8B-B14F-4D97-AF65-F5344CB8AC3E}">
        <p14:creationId xmlns:p14="http://schemas.microsoft.com/office/powerpoint/2010/main" val="3350452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9CF2995-AB43-4B7C-B8CD-9DC7C3692A9C}" type="slidenum">
              <a:rPr lang="en-GB" smtClean="0"/>
              <a:t>23</a:t>
            </a:fld>
            <a:endParaRPr lang="en-GB"/>
          </a:p>
        </p:txBody>
      </p:sp>
    </p:spTree>
    <p:extLst>
      <p:ext uri="{BB962C8B-B14F-4D97-AF65-F5344CB8AC3E}">
        <p14:creationId xmlns:p14="http://schemas.microsoft.com/office/powerpoint/2010/main" val="2551986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9CF2995-AB43-4B7C-B8CD-9DC7C3692A9C}" type="slidenum">
              <a:rPr lang="en-GB" smtClean="0"/>
              <a:t>25</a:t>
            </a:fld>
            <a:endParaRPr lang="en-GB"/>
          </a:p>
        </p:txBody>
      </p:sp>
    </p:spTree>
    <p:extLst>
      <p:ext uri="{BB962C8B-B14F-4D97-AF65-F5344CB8AC3E}">
        <p14:creationId xmlns:p14="http://schemas.microsoft.com/office/powerpoint/2010/main" val="2831589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9CF2995-AB43-4B7C-B8CD-9DC7C3692A9C}" type="slidenum">
              <a:rPr lang="en-GB" smtClean="0"/>
              <a:t>27</a:t>
            </a:fld>
            <a:endParaRPr lang="en-GB"/>
          </a:p>
        </p:txBody>
      </p:sp>
    </p:spTree>
    <p:extLst>
      <p:ext uri="{BB962C8B-B14F-4D97-AF65-F5344CB8AC3E}">
        <p14:creationId xmlns:p14="http://schemas.microsoft.com/office/powerpoint/2010/main" val="535820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fld id="{59CF2995-AB43-4B7C-B8CD-9DC7C3692A9C}" type="slidenum">
              <a:rPr lang="en-GB" smtClean="0"/>
              <a:t>28</a:t>
            </a:fld>
            <a:endParaRPr lang="en-GB"/>
          </a:p>
        </p:txBody>
      </p:sp>
    </p:spTree>
    <p:extLst>
      <p:ext uri="{BB962C8B-B14F-4D97-AF65-F5344CB8AC3E}">
        <p14:creationId xmlns:p14="http://schemas.microsoft.com/office/powerpoint/2010/main" val="3206306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9CF2995-AB43-4B7C-B8CD-9DC7C3692A9C}" type="slidenum">
              <a:rPr lang="en-GB" smtClean="0"/>
              <a:t>4</a:t>
            </a:fld>
            <a:endParaRPr lang="en-GB"/>
          </a:p>
        </p:txBody>
      </p:sp>
    </p:spTree>
    <p:extLst>
      <p:ext uri="{BB962C8B-B14F-4D97-AF65-F5344CB8AC3E}">
        <p14:creationId xmlns:p14="http://schemas.microsoft.com/office/powerpoint/2010/main" val="3561913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9CF2995-AB43-4B7C-B8CD-9DC7C3692A9C}" type="slidenum">
              <a:rPr lang="en-GB" smtClean="0"/>
              <a:t>5</a:t>
            </a:fld>
            <a:endParaRPr lang="en-GB"/>
          </a:p>
        </p:txBody>
      </p:sp>
    </p:spTree>
    <p:extLst>
      <p:ext uri="{BB962C8B-B14F-4D97-AF65-F5344CB8AC3E}">
        <p14:creationId xmlns:p14="http://schemas.microsoft.com/office/powerpoint/2010/main" val="2503692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9CF2995-AB43-4B7C-B8CD-9DC7C3692A9C}" type="slidenum">
              <a:rPr lang="en-GB" smtClean="0"/>
              <a:t>6</a:t>
            </a:fld>
            <a:endParaRPr lang="en-GB"/>
          </a:p>
        </p:txBody>
      </p:sp>
    </p:spTree>
    <p:extLst>
      <p:ext uri="{BB962C8B-B14F-4D97-AF65-F5344CB8AC3E}">
        <p14:creationId xmlns:p14="http://schemas.microsoft.com/office/powerpoint/2010/main" val="1025423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9CF2995-AB43-4B7C-B8CD-9DC7C3692A9C}" type="slidenum">
              <a:rPr lang="en-GB" smtClean="0"/>
              <a:t>7</a:t>
            </a:fld>
            <a:endParaRPr lang="en-GB"/>
          </a:p>
        </p:txBody>
      </p:sp>
    </p:spTree>
    <p:extLst>
      <p:ext uri="{BB962C8B-B14F-4D97-AF65-F5344CB8AC3E}">
        <p14:creationId xmlns:p14="http://schemas.microsoft.com/office/powerpoint/2010/main" val="1307651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9CF2995-AB43-4B7C-B8CD-9DC7C3692A9C}" type="slidenum">
              <a:rPr lang="en-GB" smtClean="0"/>
              <a:t>8</a:t>
            </a:fld>
            <a:endParaRPr lang="en-GB"/>
          </a:p>
        </p:txBody>
      </p:sp>
    </p:spTree>
    <p:extLst>
      <p:ext uri="{BB962C8B-B14F-4D97-AF65-F5344CB8AC3E}">
        <p14:creationId xmlns:p14="http://schemas.microsoft.com/office/powerpoint/2010/main" val="1244394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9CF2995-AB43-4B7C-B8CD-9DC7C3692A9C}" type="slidenum">
              <a:rPr lang="en-GB" smtClean="0"/>
              <a:t>9</a:t>
            </a:fld>
            <a:endParaRPr lang="en-GB"/>
          </a:p>
        </p:txBody>
      </p:sp>
    </p:spTree>
    <p:extLst>
      <p:ext uri="{BB962C8B-B14F-4D97-AF65-F5344CB8AC3E}">
        <p14:creationId xmlns:p14="http://schemas.microsoft.com/office/powerpoint/2010/main" val="2509800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9CF2995-AB43-4B7C-B8CD-9DC7C3692A9C}" type="slidenum">
              <a:rPr lang="en-GB" smtClean="0"/>
              <a:t>10</a:t>
            </a:fld>
            <a:endParaRPr lang="en-GB"/>
          </a:p>
        </p:txBody>
      </p:sp>
    </p:spTree>
    <p:extLst>
      <p:ext uri="{BB962C8B-B14F-4D97-AF65-F5344CB8AC3E}">
        <p14:creationId xmlns:p14="http://schemas.microsoft.com/office/powerpoint/2010/main" val="2920164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9CF2995-AB43-4B7C-B8CD-9DC7C3692A9C}" type="slidenum">
              <a:rPr lang="en-GB" smtClean="0"/>
              <a:t>12</a:t>
            </a:fld>
            <a:endParaRPr lang="en-GB"/>
          </a:p>
        </p:txBody>
      </p:sp>
    </p:spTree>
    <p:extLst>
      <p:ext uri="{BB962C8B-B14F-4D97-AF65-F5344CB8AC3E}">
        <p14:creationId xmlns:p14="http://schemas.microsoft.com/office/powerpoint/2010/main" val="41444418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036"/>
            <a:ext cx="12206290" cy="6862607"/>
          </a:xfrm>
          <a:prstGeom prst="rect">
            <a:avLst/>
          </a:prstGeom>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3893" y="-101625"/>
            <a:ext cx="1763200" cy="1763200"/>
          </a:xfrm>
          <a:prstGeom prst="rect">
            <a:avLst/>
          </a:prstGeom>
        </p:spPr>
      </p:pic>
      <p:grpSp>
        <p:nvGrpSpPr>
          <p:cNvPr id="15" name="Group 14"/>
          <p:cNvGrpSpPr/>
          <p:nvPr userDrawn="1"/>
        </p:nvGrpSpPr>
        <p:grpSpPr>
          <a:xfrm>
            <a:off x="5624333" y="6361871"/>
            <a:ext cx="1075570" cy="521681"/>
            <a:chOff x="6512049" y="4897884"/>
            <a:chExt cx="887562" cy="521681"/>
          </a:xfrm>
        </p:grpSpPr>
        <p:sp>
          <p:nvSpPr>
            <p:cNvPr id="18" name="Rectangle 17"/>
            <p:cNvSpPr/>
            <p:nvPr userDrawn="1"/>
          </p:nvSpPr>
          <p:spPr>
            <a:xfrm>
              <a:off x="6563153" y="4926090"/>
              <a:ext cx="723886" cy="467923"/>
            </a:xfrm>
            <a:prstGeom prst="rect">
              <a:avLst/>
            </a:prstGeom>
            <a:solidFill>
              <a:srgbClr val="009EE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14" name="TextBox 13"/>
            <p:cNvSpPr txBox="1"/>
            <p:nvPr userDrawn="1"/>
          </p:nvSpPr>
          <p:spPr>
            <a:xfrm>
              <a:off x="6512049" y="4897884"/>
              <a:ext cx="887562" cy="521681"/>
            </a:xfrm>
            <a:prstGeom prst="rect">
              <a:avLst/>
            </a:prstGeom>
            <a:noFill/>
          </p:spPr>
          <p:txBody>
            <a:bodyPr wrap="square" rtlCol="0">
              <a:spAutoFit/>
            </a:bodyPr>
            <a:lstStyle/>
            <a:p>
              <a:pPr algn="ctr"/>
              <a:r>
                <a:rPr lang="fr-BE" sz="930" b="1" i="1" dirty="0">
                  <a:solidFill>
                    <a:schemeClr val="bg1"/>
                  </a:solidFill>
                  <a:latin typeface="+mj-lt"/>
                  <a:ea typeface="Cambria" panose="02040503050406030204" pitchFamily="18" charset="0"/>
                </a:rPr>
                <a:t>RESEARCH</a:t>
              </a:r>
              <a:r>
                <a:rPr lang="fr-BE" sz="930" b="1" i="1" baseline="0" dirty="0">
                  <a:solidFill>
                    <a:schemeClr val="bg1"/>
                  </a:solidFill>
                  <a:latin typeface="+mj-lt"/>
                  <a:ea typeface="Cambria" panose="02040503050406030204" pitchFamily="18" charset="0"/>
                </a:rPr>
                <a:t> AND </a:t>
              </a:r>
            </a:p>
            <a:p>
              <a:pPr algn="ctr"/>
              <a:r>
                <a:rPr lang="fr-BE" sz="930" b="1" i="1" baseline="0" dirty="0">
                  <a:solidFill>
                    <a:schemeClr val="bg1"/>
                  </a:solidFill>
                  <a:latin typeface="+mj-lt"/>
                  <a:ea typeface="Cambria" panose="02040503050406030204" pitchFamily="18" charset="0"/>
                </a:rPr>
                <a:t>INNOVATION</a:t>
              </a:r>
              <a:endParaRPr lang="en-GB" sz="930" b="1" i="1" dirty="0" err="1">
                <a:solidFill>
                  <a:schemeClr val="bg1"/>
                </a:solidFill>
                <a:latin typeface="+mj-lt"/>
                <a:ea typeface="Cambria" panose="02040503050406030204" pitchFamily="18" charset="0"/>
              </a:endParaRPr>
            </a:p>
          </p:txBody>
        </p:sp>
      </p:grpSp>
      <p:sp>
        <p:nvSpPr>
          <p:cNvPr id="21" name="Title 1"/>
          <p:cNvSpPr txBox="1">
            <a:spLocks/>
          </p:cNvSpPr>
          <p:nvPr userDrawn="1"/>
        </p:nvSpPr>
        <p:spPr>
          <a:xfrm>
            <a:off x="8201800" y="3023302"/>
            <a:ext cx="3255743" cy="22921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1" dirty="0">
                <a:solidFill>
                  <a:schemeClr val="tx2"/>
                </a:solidFill>
              </a:rPr>
              <a:t>THE</a:t>
            </a:r>
            <a:r>
              <a:rPr lang="en-US" b="1" baseline="0" dirty="0">
                <a:solidFill>
                  <a:schemeClr val="tx2"/>
                </a:solidFill>
              </a:rPr>
              <a:t> EU</a:t>
            </a:r>
            <a:endParaRPr lang="en-GB" b="1" spc="60" baseline="0" dirty="0">
              <a:solidFill>
                <a:schemeClr val="tx2"/>
              </a:solidFill>
            </a:endParaRPr>
          </a:p>
        </p:txBody>
      </p:sp>
      <p:cxnSp>
        <p:nvCxnSpPr>
          <p:cNvPr id="23" name="Straight Connector 22"/>
          <p:cNvCxnSpPr/>
          <p:nvPr userDrawn="1"/>
        </p:nvCxnSpPr>
        <p:spPr>
          <a:xfrm>
            <a:off x="8394789" y="4632207"/>
            <a:ext cx="288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8394789" y="2886814"/>
            <a:ext cx="288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56894" y="4255220"/>
            <a:ext cx="1001297" cy="1328882"/>
          </a:xfrm>
          <a:prstGeom prst="rect">
            <a:avLst/>
          </a:prstGeom>
        </p:spPr>
      </p:pic>
      <p:sp>
        <p:nvSpPr>
          <p:cNvPr id="25" name="Title 1"/>
          <p:cNvSpPr txBox="1">
            <a:spLocks/>
          </p:cNvSpPr>
          <p:nvPr userDrawn="1"/>
        </p:nvSpPr>
        <p:spPr>
          <a:xfrm>
            <a:off x="8161374" y="3060726"/>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br>
              <a:rPr lang="en-US" b="1" dirty="0">
                <a:solidFill>
                  <a:schemeClr val="tx2"/>
                </a:solidFill>
              </a:rPr>
            </a:br>
            <a:r>
              <a:rPr lang="en-US" sz="3600" b="1" dirty="0">
                <a:solidFill>
                  <a:schemeClr val="bg1"/>
                </a:solidFill>
              </a:rPr>
              <a:t>RESEARCH</a:t>
            </a:r>
            <a:r>
              <a:rPr lang="en-US" sz="3600" b="1" spc="-600" baseline="0" dirty="0">
                <a:solidFill>
                  <a:schemeClr val="bg1"/>
                </a:solidFill>
              </a:rPr>
              <a:t> </a:t>
            </a:r>
            <a:r>
              <a:rPr lang="en-US" sz="3600" b="1" spc="-800" baseline="0" dirty="0">
                <a:solidFill>
                  <a:schemeClr val="bg1"/>
                </a:solidFill>
              </a:rPr>
              <a:t>&amp;</a:t>
            </a:r>
            <a:r>
              <a:rPr lang="en-US" sz="3600" b="1" dirty="0">
                <a:solidFill>
                  <a:schemeClr val="bg1"/>
                </a:solidFill>
              </a:rPr>
              <a:t> </a:t>
            </a:r>
          </a:p>
        </p:txBody>
      </p:sp>
      <p:sp>
        <p:nvSpPr>
          <p:cNvPr id="26" name="Title 1"/>
          <p:cNvSpPr txBox="1">
            <a:spLocks/>
          </p:cNvSpPr>
          <p:nvPr userDrawn="1"/>
        </p:nvSpPr>
        <p:spPr>
          <a:xfrm>
            <a:off x="8201800" y="3778638"/>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sz="3600" b="1" spc="100" baseline="0" dirty="0">
                <a:solidFill>
                  <a:schemeClr val="bg1"/>
                </a:solidFill>
              </a:rPr>
              <a:t>INNOVATION</a:t>
            </a:r>
          </a:p>
          <a:p>
            <a:r>
              <a:rPr lang="en-US" sz="1900" b="1" spc="60" baseline="0" dirty="0">
                <a:solidFill>
                  <a:schemeClr val="tx2"/>
                </a:solidFill>
              </a:rPr>
              <a:t>PROGRAMME </a:t>
            </a:r>
            <a:r>
              <a:rPr lang="en-US" b="1" spc="60" baseline="0" dirty="0">
                <a:solidFill>
                  <a:schemeClr val="tx2"/>
                </a:solidFill>
              </a:rPr>
              <a:t>2021 – 27</a:t>
            </a:r>
            <a:endParaRPr lang="en-GB" b="1" spc="60" baseline="0" dirty="0">
              <a:solidFill>
                <a:schemeClr val="tx2"/>
              </a:solidFill>
            </a:endParaRPr>
          </a:p>
        </p:txBody>
      </p: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4916" y="4542732"/>
            <a:ext cx="972867" cy="2167279"/>
          </a:xfrm>
          <a:prstGeom prst="rect">
            <a:avLst/>
          </a:prstGeom>
        </p:spPr>
      </p:pic>
    </p:spTree>
    <p:extLst>
      <p:ext uri="{BB962C8B-B14F-4D97-AF65-F5344CB8AC3E}">
        <p14:creationId xmlns:p14="http://schemas.microsoft.com/office/powerpoint/2010/main" val="24312900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040" y="4593727"/>
            <a:ext cx="2050083" cy="1927550"/>
          </a:xfrm>
          <a:prstGeom prst="rect">
            <a:avLst/>
          </a:prstGeom>
        </p:spPr>
      </p:pic>
    </p:spTree>
    <p:extLst>
      <p:ext uri="{BB962C8B-B14F-4D97-AF65-F5344CB8AC3E}">
        <p14:creationId xmlns:p14="http://schemas.microsoft.com/office/powerpoint/2010/main" val="10354943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6100" y="4639713"/>
            <a:ext cx="969978" cy="1856698"/>
          </a:xfrm>
          <a:prstGeom prst="rect">
            <a:avLst/>
          </a:prstGeom>
        </p:spPr>
      </p:pic>
    </p:spTree>
    <p:extLst>
      <p:ext uri="{BB962C8B-B14F-4D97-AF65-F5344CB8AC3E}">
        <p14:creationId xmlns:p14="http://schemas.microsoft.com/office/powerpoint/2010/main" val="38586260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3770" y="4278124"/>
            <a:ext cx="1540612" cy="2218286"/>
          </a:xfrm>
          <a:prstGeom prst="rect">
            <a:avLst/>
          </a:prstGeom>
        </p:spPr>
      </p:pic>
    </p:spTree>
    <p:extLst>
      <p:ext uri="{BB962C8B-B14F-4D97-AF65-F5344CB8AC3E}">
        <p14:creationId xmlns:p14="http://schemas.microsoft.com/office/powerpoint/2010/main" val="7948491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3897700" y="1523939"/>
            <a:ext cx="694440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3897699" y="4645214"/>
            <a:ext cx="6977533"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3897697" y="4945651"/>
            <a:ext cx="6977275"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pic>
        <p:nvPicPr>
          <p:cNvPr id="5" name="Picture 4"/>
          <p:cNvPicPr>
            <a:picLocks noChangeAspect="1"/>
          </p:cNvPicPr>
          <p:nvPr userDrawn="1"/>
        </p:nvPicPr>
        <p:blipFill rotWithShape="1">
          <a:blip r:embed="rId4">
            <a:extLst>
              <a:ext uri="{28A0092B-C50C-407E-A947-70E740481C1C}">
                <a14:useLocalDpi xmlns:a14="http://schemas.microsoft.com/office/drawing/2010/main" val="0"/>
              </a:ext>
            </a:extLst>
          </a:blip>
          <a:srcRect l="27286" t="13136" r="7631"/>
          <a:stretch/>
        </p:blipFill>
        <p:spPr>
          <a:xfrm>
            <a:off x="-15498" y="1503336"/>
            <a:ext cx="3766088" cy="3570272"/>
          </a:xfrm>
          <a:prstGeom prst="rect">
            <a:avLst/>
          </a:prstGeom>
        </p:spPr>
      </p:pic>
    </p:spTree>
    <p:extLst>
      <p:ext uri="{BB962C8B-B14F-4D97-AF65-F5344CB8AC3E}">
        <p14:creationId xmlns:p14="http://schemas.microsoft.com/office/powerpoint/2010/main" val="3101846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l="25853" t="8280" r="3918" b="10191"/>
          <a:stretch/>
        </p:blipFill>
        <p:spPr>
          <a:xfrm>
            <a:off x="-13855" y="1510146"/>
            <a:ext cx="3629891" cy="3546764"/>
          </a:xfrm>
          <a:prstGeom prst="rect">
            <a:avLst/>
          </a:prstGeom>
        </p:spPr>
      </p:pic>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3897700" y="1523939"/>
            <a:ext cx="694440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3897699" y="4645214"/>
            <a:ext cx="6977533"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3897697" y="4945651"/>
            <a:ext cx="6977275"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spTree>
    <p:extLst>
      <p:ext uri="{BB962C8B-B14F-4D97-AF65-F5344CB8AC3E}">
        <p14:creationId xmlns:p14="http://schemas.microsoft.com/office/powerpoint/2010/main" val="30069765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849706" y="1523939"/>
            <a:ext cx="858125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1850819" y="4645214"/>
            <a:ext cx="8622192"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850808" y="4945651"/>
            <a:ext cx="8621874"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spTree>
    <p:extLst>
      <p:ext uri="{BB962C8B-B14F-4D97-AF65-F5344CB8AC3E}">
        <p14:creationId xmlns:p14="http://schemas.microsoft.com/office/powerpoint/2010/main" val="17228992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cxnSp>
        <p:nvCxnSpPr>
          <p:cNvPr id="24" name="Straight Connector 23"/>
          <p:cNvCxnSpPr/>
          <p:nvPr userDrawn="1"/>
        </p:nvCxnSpPr>
        <p:spPr>
          <a:xfrm>
            <a:off x="1905580" y="5205607"/>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885951" y="876300"/>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1374" y="1304763"/>
            <a:ext cx="1276929" cy="1011400"/>
          </a:xfrm>
          <a:prstGeom prst="rect">
            <a:avLst/>
          </a:prstGeom>
        </p:spPr>
      </p:pic>
      <p:pic>
        <p:nvPicPr>
          <p:cNvPr id="17" name="Picture 6" descr="LOGO CE-EN-quadri.eps"/>
          <p:cNvPicPr>
            <a:picLocks noChangeAspect="1"/>
          </p:cNvPicPr>
          <p:nvPr userDrawn="1"/>
        </p:nvPicPr>
        <p:blipFill>
          <a:blip r:embed="rId3" cstate="print"/>
          <a:srcRect/>
          <a:stretch>
            <a:fillRect/>
          </a:stretch>
        </p:blipFill>
        <p:spPr bwMode="auto">
          <a:xfrm>
            <a:off x="4943872" y="942576"/>
            <a:ext cx="2304256" cy="1600050"/>
          </a:xfrm>
          <a:prstGeom prst="rect">
            <a:avLst/>
          </a:prstGeom>
          <a:noFill/>
          <a:ln w="9525">
            <a:noFill/>
            <a:miter lim="800000"/>
            <a:headEnd/>
            <a:tailEnd/>
          </a:ln>
        </p:spPr>
      </p:pic>
      <p:sp>
        <p:nvSpPr>
          <p:cNvPr id="7" name="Subtitle 2"/>
          <p:cNvSpPr txBox="1">
            <a:spLocks/>
          </p:cNvSpPr>
          <p:nvPr/>
        </p:nvSpPr>
        <p:spPr>
          <a:xfrm>
            <a:off x="2477697" y="5863656"/>
            <a:ext cx="8318374" cy="548594"/>
          </a:xfrm>
          <a:prstGeom prst="rect">
            <a:avLst/>
          </a:prstGeom>
        </p:spPr>
        <p:txBody>
          <a:bodyPr wrap="square" lIns="0" tIns="72000" rIns="0" bIns="72000" numCol="1" anchor="t" anchorCtr="0">
            <a:spAutoFit/>
          </a:bodyPr>
          <a:lstStyle>
            <a:lvl1pPr marL="342900" indent="-342900" algn="l" rtl="0" eaLnBrk="1" fontAlgn="base" hangingPunct="1">
              <a:spcBef>
                <a:spcPct val="20000"/>
              </a:spcBef>
              <a:spcAft>
                <a:spcPct val="0"/>
              </a:spcAft>
              <a:buClr>
                <a:schemeClr val="bg1"/>
              </a:buClr>
              <a:buChar char="•"/>
              <a:defRPr sz="800" i="0">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just">
              <a:buNone/>
            </a:pPr>
            <a:r>
              <a:rPr lang="en-US" sz="700" b="1" kern="0" dirty="0">
                <a:solidFill>
                  <a:schemeClr val="tx1"/>
                </a:solidFill>
              </a:rPr>
              <a:t>© European Union 2021</a:t>
            </a:r>
          </a:p>
          <a:p>
            <a:pPr marL="0" indent="0" algn="just">
              <a:buNone/>
            </a:pPr>
            <a:r>
              <a:rPr lang="en-US" sz="600" b="0" kern="0" dirty="0">
                <a:solidFill>
                  <a:schemeClr val="tx1"/>
                </a:solidFill>
              </a:rPr>
              <a:t>Unless otherwise noted the reuse of this presentation is </a:t>
            </a:r>
            <a:r>
              <a:rPr lang="en-US" sz="600" b="0" kern="0" dirty="0" err="1">
                <a:solidFill>
                  <a:schemeClr val="tx1"/>
                </a:solidFill>
              </a:rPr>
              <a:t>authorised</a:t>
            </a:r>
            <a:r>
              <a:rPr lang="en-US" sz="600" b="0" kern="0" dirty="0">
                <a:solidFill>
                  <a:schemeClr val="tx1"/>
                </a:solidFill>
              </a:rPr>
              <a:t> under the </a:t>
            </a:r>
            <a:r>
              <a:rPr lang="en-US" sz="600" b="0" u="sng" kern="0" dirty="0">
                <a:solidFill>
                  <a:schemeClr val="tx1"/>
                </a:solidFill>
              </a:rPr>
              <a:t>CC BY 4.0</a:t>
            </a:r>
            <a:r>
              <a:rPr lang="en-US" sz="600" b="1" kern="0" dirty="0">
                <a:solidFill>
                  <a:schemeClr val="tx1"/>
                </a:solidFill>
              </a:rPr>
              <a:t>  </a:t>
            </a:r>
            <a:r>
              <a:rPr lang="en-US" sz="600" b="0" kern="0" dirty="0">
                <a:solidFill>
                  <a:schemeClr val="tx1"/>
                </a:solidFill>
              </a:rPr>
              <a:t>license. For any use or reproduction of elements that are not owned by the EU, permission may need to be sought directly from the respective right holders.</a:t>
            </a:r>
            <a:br>
              <a:rPr lang="en-US" sz="600" b="0" kern="0" dirty="0">
                <a:solidFill>
                  <a:schemeClr val="tx1"/>
                </a:solidFill>
              </a:rPr>
            </a:br>
            <a:r>
              <a:rPr kumimoji="0" lang="en-US" altLang="en-US" sz="600" b="1"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Image credits:</a:t>
            </a:r>
            <a:r>
              <a:rPr kumimoji="0" lang="en-US" altLang="en-US" sz="600"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 </a:t>
            </a:r>
            <a:r>
              <a:rPr lang="en-GB" sz="600" i="0" kern="1200" dirty="0">
                <a:solidFill>
                  <a:schemeClr val="tx1"/>
                </a:solidFill>
                <a:effectLst/>
                <a:latin typeface="+mn-lt"/>
                <a:ea typeface="+mn-ea"/>
                <a:cs typeface="+mn-cs"/>
              </a:rPr>
              <a:t>© </a:t>
            </a:r>
            <a:r>
              <a:rPr lang="en-GB" sz="600" i="0" kern="1200" dirty="0" err="1">
                <a:solidFill>
                  <a:schemeClr val="tx1"/>
                </a:solidFill>
                <a:effectLst/>
                <a:latin typeface="+mn-lt"/>
                <a:ea typeface="+mn-ea"/>
                <a:cs typeface="+mn-cs"/>
              </a:rPr>
              <a:t>ivector</a:t>
            </a:r>
            <a:r>
              <a:rPr lang="en-GB" sz="600" i="0" kern="1200" dirty="0">
                <a:solidFill>
                  <a:schemeClr val="tx1"/>
                </a:solidFill>
                <a:effectLst/>
                <a:latin typeface="+mn-lt"/>
                <a:ea typeface="+mn-ea"/>
                <a:cs typeface="+mn-cs"/>
              </a:rPr>
              <a:t> #249868181, #251163013, #273480523, #241215668, #245719946, #251163053, #252508849, #241215668,  #244690530, #222596698, #235536634, #263530636, #66009682, #273480523, #362422833; © </a:t>
            </a:r>
            <a:r>
              <a:rPr lang="en-GB" sz="600" i="0" kern="1200" dirty="0" err="1">
                <a:solidFill>
                  <a:schemeClr val="tx1"/>
                </a:solidFill>
                <a:effectLst/>
                <a:latin typeface="+mn-lt"/>
                <a:ea typeface="+mn-ea"/>
                <a:cs typeface="+mn-cs"/>
              </a:rPr>
              <a:t>petovarga</a:t>
            </a:r>
            <a:r>
              <a:rPr lang="en-GB" sz="600" i="0" kern="1200" dirty="0">
                <a:solidFill>
                  <a:schemeClr val="tx1"/>
                </a:solidFill>
                <a:effectLst/>
                <a:latin typeface="+mn-lt"/>
                <a:ea typeface="+mn-ea"/>
                <a:cs typeface="+mn-cs"/>
              </a:rPr>
              <a:t> #366009967; © </a:t>
            </a:r>
            <a:r>
              <a:rPr lang="en-GB" sz="600" i="0" kern="1200" dirty="0" err="1">
                <a:solidFill>
                  <a:schemeClr val="tx1"/>
                </a:solidFill>
                <a:effectLst/>
                <a:latin typeface="+mn-lt"/>
                <a:ea typeface="+mn-ea"/>
                <a:cs typeface="+mn-cs"/>
              </a:rPr>
              <a:t>shooarts</a:t>
            </a:r>
            <a:r>
              <a:rPr lang="en-GB" sz="600" i="0" kern="1200" dirty="0">
                <a:solidFill>
                  <a:schemeClr val="tx1"/>
                </a:solidFill>
                <a:effectLst/>
                <a:latin typeface="+mn-lt"/>
                <a:ea typeface="+mn-ea"/>
                <a:cs typeface="+mn-cs"/>
              </a:rPr>
              <a:t> # 121467308, 2020. Source: Stock.Adobe.com. Icons © </a:t>
            </a:r>
            <a:r>
              <a:rPr lang="en-GB" sz="600" i="0" kern="1200" dirty="0" err="1">
                <a:solidFill>
                  <a:schemeClr val="tx1"/>
                </a:solidFill>
                <a:effectLst/>
                <a:latin typeface="+mn-lt"/>
                <a:ea typeface="+mn-ea"/>
                <a:cs typeface="+mn-cs"/>
              </a:rPr>
              <a:t>Flaticon</a:t>
            </a:r>
            <a:r>
              <a:rPr lang="en-GB" sz="600" i="0" kern="1200" dirty="0">
                <a:solidFill>
                  <a:schemeClr val="tx1"/>
                </a:solidFill>
                <a:effectLst/>
                <a:latin typeface="+mn-lt"/>
                <a:ea typeface="+mn-ea"/>
                <a:cs typeface="+mn-cs"/>
              </a:rPr>
              <a:t> – all rights reserved.</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5929" y="5994432"/>
            <a:ext cx="900000" cy="314888"/>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600164"/>
          </a:xfrm>
          <a:prstGeom prst="rect">
            <a:avLst/>
          </a:prstGeom>
        </p:spPr>
        <p:txBody>
          <a:bodyPr vert="horz" wrap="square" lIns="91440" tIns="45720" rIns="91440" bIns="0" rtlCol="0" anchor="t" anchorCtr="0">
            <a:noAutofit/>
          </a:bodyPr>
          <a:lstStyle>
            <a:lvl1pPr>
              <a:lnSpc>
                <a:spcPct val="100000"/>
              </a:lnSpc>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5" name="Text Placeholder 2"/>
          <p:cNvSpPr>
            <a:spLocks noGrp="1"/>
          </p:cNvSpPr>
          <p:nvPr>
            <p:ph idx="1"/>
          </p:nvPr>
        </p:nvSpPr>
        <p:spPr>
          <a:xfrm>
            <a:off x="838200" y="1210327"/>
            <a:ext cx="10515600" cy="4834365"/>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398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1523"/>
            <a:ext cx="12189629" cy="685495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91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4324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8190973" cy="277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238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6997604" cy="237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7258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l="29644" t="6053" r="30725" b="6244"/>
          <a:stretch/>
        </p:blipFill>
        <p:spPr>
          <a:xfrm>
            <a:off x="429491" y="4461163"/>
            <a:ext cx="1233054" cy="2161309"/>
          </a:xfrm>
          <a:prstGeom prst="rect">
            <a:avLst/>
          </a:prstGeom>
        </p:spPr>
      </p:pic>
    </p:spTree>
    <p:extLst>
      <p:ext uri="{BB962C8B-B14F-4D97-AF65-F5344CB8AC3E}">
        <p14:creationId xmlns:p14="http://schemas.microsoft.com/office/powerpoint/2010/main" val="36944698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‹N›</a:t>
            </a:fld>
            <a:endParaRPr lang="en-GB" dirty="0"/>
          </a:p>
        </p:txBody>
      </p:sp>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50" r:id="rId2"/>
    <p:sldLayoutId id="2147483675" r:id="rId3"/>
    <p:sldLayoutId id="2147483679" r:id="rId4"/>
    <p:sldLayoutId id="2147483651" r:id="rId5"/>
    <p:sldLayoutId id="2147483680" r:id="rId6"/>
    <p:sldLayoutId id="2147483681" r:id="rId7"/>
    <p:sldLayoutId id="2147483682" r:id="rId8"/>
    <p:sldLayoutId id="2147483672" r:id="rId9"/>
    <p:sldLayoutId id="2147483684" r:id="rId10"/>
    <p:sldLayoutId id="2147483685" r:id="rId11"/>
    <p:sldLayoutId id="2147483686" r:id="rId12"/>
    <p:sldLayoutId id="2147483687" r:id="rId13"/>
    <p:sldLayoutId id="2147483673" r:id="rId14"/>
    <p:sldLayoutId id="2147483677" r:id="rId15"/>
    <p:sldLayoutId id="2147483678" r:id="rId16"/>
    <p:sldLayoutId id="2147483649" r:id="rId17"/>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ntellectual-property-helpdesk.ec.europa.eu/index_e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c.europa.eu/info/funding-tenders/opportunities/docs/2021-2027/common/guidance/how-to-complete-your-ethics-self-assessment_en.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open-research-europe.ec.europa.eu/"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openaire.e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ec.europa.eu/horizon-europe" TargetMode="Externa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ec.europa.eu/info/funding-tenders/opportunities/portal/screen/how-to-participate/reference-documen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intellectual-property-helpdesk.ec.europa.eu/regional-helpdesks/european-ip-helpdesk/ip-guides_e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9717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714374" y="1052776"/>
            <a:ext cx="8106097" cy="360000"/>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endParaRPr lang="de-DE" sz="2400" dirty="0"/>
          </a:p>
        </p:txBody>
      </p:sp>
      <p:sp>
        <p:nvSpPr>
          <p:cNvPr id="7" name="Titel 6"/>
          <p:cNvSpPr>
            <a:spLocks noGrp="1"/>
          </p:cNvSpPr>
          <p:nvPr>
            <p:ph type="title"/>
          </p:nvPr>
        </p:nvSpPr>
        <p:spPr/>
        <p:txBody>
          <a:bodyPr/>
          <a:lstStyle/>
          <a:p>
            <a:r>
              <a:rPr lang="de-DE" sz="2400" dirty="0">
                <a:hlinkClick r:id="rId3"/>
              </a:rPr>
              <a:t>https://intellectual-property-helpdesk.ec.europa.eu/index_en</a:t>
            </a:r>
            <a:r>
              <a:rPr lang="de-DE" sz="2400" dirty="0"/>
              <a:t> </a:t>
            </a:r>
            <a:endParaRPr lang="de-AT" sz="2400" dirty="0"/>
          </a:p>
        </p:txBody>
      </p:sp>
      <p:sp>
        <p:nvSpPr>
          <p:cNvPr id="2" name="Inhaltsplatzhalter 1"/>
          <p:cNvSpPr>
            <a:spLocks noGrp="1"/>
          </p:cNvSpPr>
          <p:nvPr>
            <p:ph idx="1"/>
          </p:nvPr>
        </p:nvSpPr>
        <p:spPr/>
        <p:txBody>
          <a:bodyPr/>
          <a:lstStyle/>
          <a:p>
            <a:endParaRPr lang="de-AT" dirty="0"/>
          </a:p>
        </p:txBody>
      </p:sp>
      <p:pic>
        <p:nvPicPr>
          <p:cNvPr id="6" name="Grafik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6416" y="1232776"/>
            <a:ext cx="11267767" cy="5411703"/>
          </a:xfrm>
          <a:prstGeom prst="rect">
            <a:avLst/>
          </a:prstGeom>
        </p:spPr>
      </p:pic>
    </p:spTree>
    <p:extLst>
      <p:ext uri="{BB962C8B-B14F-4D97-AF65-F5344CB8AC3E}">
        <p14:creationId xmlns:p14="http://schemas.microsoft.com/office/powerpoint/2010/main" val="872296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GB" dirty="0"/>
              <a:t>Responsible Research and Innovation - RRI</a:t>
            </a:r>
            <a:endParaRPr lang="de-AT" dirty="0"/>
          </a:p>
        </p:txBody>
      </p:sp>
      <p:sp>
        <p:nvSpPr>
          <p:cNvPr id="3" name="Untertitel 2"/>
          <p:cNvSpPr>
            <a:spLocks noGrp="1"/>
          </p:cNvSpPr>
          <p:nvPr>
            <p:ph type="subTitle" idx="1"/>
          </p:nvPr>
        </p:nvSpPr>
        <p:spPr/>
        <p:txBody>
          <a:bodyPr/>
          <a:lstStyle/>
          <a:p>
            <a:r>
              <a:rPr lang="de-DE" dirty="0" err="1"/>
              <a:t>Proposal</a:t>
            </a:r>
            <a:r>
              <a:rPr lang="de-DE" dirty="0"/>
              <a:t> Writing Camp </a:t>
            </a:r>
            <a:endParaRPr lang="de-AT" dirty="0"/>
          </a:p>
        </p:txBody>
      </p:sp>
    </p:spTree>
    <p:extLst>
      <p:ext uri="{BB962C8B-B14F-4D97-AF65-F5344CB8AC3E}">
        <p14:creationId xmlns:p14="http://schemas.microsoft.com/office/powerpoint/2010/main" val="2693928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GB" dirty="0"/>
              <a:t>Responsible Research and Innovation - RRI</a:t>
            </a:r>
            <a:endParaRPr lang="de-AT" dirty="0"/>
          </a:p>
        </p:txBody>
      </p:sp>
      <p:sp>
        <p:nvSpPr>
          <p:cNvPr id="5" name="Titel 1"/>
          <p:cNvSpPr txBox="1">
            <a:spLocks/>
          </p:cNvSpPr>
          <p:nvPr/>
        </p:nvSpPr>
        <p:spPr>
          <a:xfrm>
            <a:off x="714374" y="1052776"/>
            <a:ext cx="8106097" cy="360000"/>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endParaRPr lang="de-DE" sz="2400" dirty="0"/>
          </a:p>
        </p:txBody>
      </p:sp>
      <p:sp>
        <p:nvSpPr>
          <p:cNvPr id="7" name="Content Placeholder 2"/>
          <p:cNvSpPr txBox="1">
            <a:spLocks noGrp="1"/>
          </p:cNvSpPr>
          <p:nvPr>
            <p:ph idx="1"/>
          </p:nvPr>
        </p:nvSpPr>
        <p:spPr>
          <a:prstGeom prst="rect">
            <a:avLst/>
          </a:prstGeom>
        </p:spPr>
        <p:txBody>
          <a:bodyPr/>
          <a:lstStyle>
            <a:lvl1pPr marL="180975" indent="-180975" algn="l" rtl="0" eaLnBrk="0" fontAlgn="base" hangingPunct="0">
              <a:spcBef>
                <a:spcPct val="20000"/>
              </a:spcBef>
              <a:spcAft>
                <a:spcPts val="600"/>
              </a:spcAft>
              <a:buClr>
                <a:srgbClr val="C8DF33"/>
              </a:buClr>
              <a:buFont typeface="Arial" panose="020B0604020202020204" pitchFamily="34" charset="0"/>
              <a:buChar char="•"/>
              <a:defRPr sz="2000" i="0">
                <a:solidFill>
                  <a:schemeClr val="tx1">
                    <a:lumMod val="85000"/>
                    <a:lumOff val="15000"/>
                  </a:schemeClr>
                </a:solidFill>
                <a:latin typeface="+mn-lt"/>
                <a:ea typeface="+mn-ea"/>
                <a:cs typeface="+mn-cs"/>
              </a:defRPr>
            </a:lvl1pPr>
            <a:lvl2pPr marL="266700" indent="-266700" algn="l" rtl="0" eaLnBrk="0" fontAlgn="base" hangingPunct="0">
              <a:spcBef>
                <a:spcPct val="20000"/>
              </a:spcBef>
              <a:spcAft>
                <a:spcPct val="0"/>
              </a:spcAft>
              <a:buClr>
                <a:srgbClr val="C20016"/>
              </a:buClr>
              <a:buChar char="•"/>
              <a:defRPr sz="1800" b="1">
                <a:solidFill>
                  <a:schemeClr val="tx1">
                    <a:lumMod val="65000"/>
                    <a:lumOff val="35000"/>
                  </a:schemeClr>
                </a:solidFill>
                <a:latin typeface="+mn-lt"/>
              </a:defRPr>
            </a:lvl2pPr>
            <a:lvl3pPr marL="361950" indent="-180975" algn="l" rtl="0" eaLnBrk="0" fontAlgn="base" hangingPunct="0">
              <a:spcBef>
                <a:spcPct val="20000"/>
              </a:spcBef>
              <a:spcAft>
                <a:spcPts val="600"/>
              </a:spcAft>
              <a:defRPr sz="1400">
                <a:solidFill>
                  <a:schemeClr val="tx1">
                    <a:lumMod val="85000"/>
                    <a:lumOff val="15000"/>
                  </a:schemeClr>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lvl="1" indent="0" eaLnBrk="1" hangingPunct="1">
              <a:spcBef>
                <a:spcPts val="0"/>
              </a:spcBef>
              <a:spcAft>
                <a:spcPts val="1800"/>
              </a:spcAft>
              <a:buClr>
                <a:srgbClr val="580B95"/>
              </a:buClr>
              <a:buNone/>
              <a:defRPr/>
            </a:pPr>
            <a:r>
              <a:rPr lang="en-US" altLang="en-US" sz="2000" b="0" dirty="0">
                <a:solidFill>
                  <a:schemeClr val="tx1"/>
                </a:solidFill>
              </a:rPr>
              <a:t>RRI is an approach which intends to bridge gaps between science, research and innovation communities and society at large by fostering more inclusive, anticipatory, open and responsive research and innovation systems.</a:t>
            </a:r>
          </a:p>
          <a:p>
            <a:pPr marL="0" lvl="1" indent="0" eaLnBrk="1" hangingPunct="1">
              <a:spcBef>
                <a:spcPts val="0"/>
              </a:spcBef>
              <a:spcAft>
                <a:spcPts val="1800"/>
              </a:spcAft>
              <a:buClr>
                <a:srgbClr val="580B95"/>
              </a:buClr>
              <a:buNone/>
              <a:defRPr/>
            </a:pPr>
            <a:r>
              <a:rPr lang="en-US" altLang="en-US" sz="2000" b="0" dirty="0">
                <a:solidFill>
                  <a:schemeClr val="tx1"/>
                </a:solidFill>
              </a:rPr>
              <a:t>six key elements of RRI:</a:t>
            </a:r>
            <a:endParaRPr lang="en-GB" altLang="en-US" sz="2000" b="0" dirty="0">
              <a:solidFill>
                <a:schemeClr val="tx1"/>
              </a:solidFill>
            </a:endParaRPr>
          </a:p>
          <a:p>
            <a:pPr marL="228600" lvl="1" indent="-228600" eaLnBrk="1" hangingPunct="1">
              <a:spcBef>
                <a:spcPts val="0"/>
              </a:spcBef>
              <a:spcAft>
                <a:spcPts val="1800"/>
              </a:spcAft>
              <a:buClr>
                <a:srgbClr val="580B95"/>
              </a:buClr>
              <a:buFont typeface="Wingdings" panose="05000000000000000000" pitchFamily="2" charset="2"/>
              <a:buChar char="§"/>
              <a:defRPr/>
            </a:pPr>
            <a:r>
              <a:rPr lang="en-US" altLang="en-US" sz="2000" dirty="0">
                <a:solidFill>
                  <a:schemeClr val="tx1"/>
                </a:solidFill>
              </a:rPr>
              <a:t>ethics, </a:t>
            </a:r>
          </a:p>
          <a:p>
            <a:pPr marL="228600" lvl="1" indent="-228600" eaLnBrk="1" hangingPunct="1">
              <a:spcBef>
                <a:spcPts val="0"/>
              </a:spcBef>
              <a:spcAft>
                <a:spcPts val="1800"/>
              </a:spcAft>
              <a:buClr>
                <a:srgbClr val="580B95"/>
              </a:buClr>
              <a:buFont typeface="Wingdings" panose="05000000000000000000" pitchFamily="2" charset="2"/>
              <a:buChar char="§"/>
              <a:defRPr/>
            </a:pPr>
            <a:r>
              <a:rPr lang="en-US" altLang="en-US" sz="2000" dirty="0">
                <a:solidFill>
                  <a:schemeClr val="tx1"/>
                </a:solidFill>
              </a:rPr>
              <a:t>gender equality, </a:t>
            </a:r>
          </a:p>
          <a:p>
            <a:pPr marL="228600" lvl="1" indent="-228600" eaLnBrk="1" hangingPunct="1">
              <a:spcBef>
                <a:spcPts val="0"/>
              </a:spcBef>
              <a:spcAft>
                <a:spcPts val="1800"/>
              </a:spcAft>
              <a:buClr>
                <a:srgbClr val="580B95"/>
              </a:buClr>
              <a:buFont typeface="Wingdings" panose="05000000000000000000" pitchFamily="2" charset="2"/>
              <a:buChar char="§"/>
              <a:defRPr/>
            </a:pPr>
            <a:r>
              <a:rPr lang="en-US" altLang="en-US" sz="2000" dirty="0">
                <a:solidFill>
                  <a:schemeClr val="tx1"/>
                </a:solidFill>
              </a:rPr>
              <a:t>governance, </a:t>
            </a:r>
          </a:p>
          <a:p>
            <a:pPr marL="228600" lvl="1" indent="-228600" eaLnBrk="1" hangingPunct="1">
              <a:spcBef>
                <a:spcPts val="0"/>
              </a:spcBef>
              <a:spcAft>
                <a:spcPts val="1800"/>
              </a:spcAft>
              <a:buClr>
                <a:srgbClr val="580B95"/>
              </a:buClr>
              <a:buFont typeface="Wingdings" panose="05000000000000000000" pitchFamily="2" charset="2"/>
              <a:buChar char="§"/>
              <a:defRPr/>
            </a:pPr>
            <a:r>
              <a:rPr lang="en-US" altLang="en-US" sz="2000" dirty="0">
                <a:solidFill>
                  <a:schemeClr val="tx1"/>
                </a:solidFill>
              </a:rPr>
              <a:t>public engagement, </a:t>
            </a:r>
          </a:p>
          <a:p>
            <a:pPr marL="228600" lvl="1" indent="-228600" eaLnBrk="1" hangingPunct="1">
              <a:spcBef>
                <a:spcPts val="0"/>
              </a:spcBef>
              <a:spcAft>
                <a:spcPts val="1800"/>
              </a:spcAft>
              <a:buClr>
                <a:srgbClr val="580B95"/>
              </a:buClr>
              <a:buFont typeface="Wingdings" panose="05000000000000000000" pitchFamily="2" charset="2"/>
              <a:buChar char="§"/>
              <a:defRPr/>
            </a:pPr>
            <a:r>
              <a:rPr lang="en-US" altLang="en-US" sz="2000" dirty="0">
                <a:solidFill>
                  <a:schemeClr val="tx1"/>
                </a:solidFill>
              </a:rPr>
              <a:t>science education,</a:t>
            </a:r>
          </a:p>
          <a:p>
            <a:pPr marL="228600" lvl="1" indent="-228600" eaLnBrk="1" hangingPunct="1">
              <a:spcBef>
                <a:spcPts val="0"/>
              </a:spcBef>
              <a:spcAft>
                <a:spcPts val="1800"/>
              </a:spcAft>
              <a:buClr>
                <a:srgbClr val="580B95"/>
              </a:buClr>
              <a:buFont typeface="Wingdings" panose="05000000000000000000" pitchFamily="2" charset="2"/>
              <a:buChar char="§"/>
              <a:defRPr/>
            </a:pPr>
            <a:r>
              <a:rPr lang="en-US" altLang="en-US" sz="2000" dirty="0">
                <a:solidFill>
                  <a:schemeClr val="tx1"/>
                </a:solidFill>
              </a:rPr>
              <a:t>and open access</a:t>
            </a:r>
            <a:endParaRPr lang="en-GB" altLang="en-US" sz="2000" dirty="0">
              <a:solidFill>
                <a:schemeClr val="tx1"/>
              </a:solidFill>
            </a:endParaRPr>
          </a:p>
        </p:txBody>
      </p:sp>
    </p:spTree>
    <p:extLst>
      <p:ext uri="{BB962C8B-B14F-4D97-AF65-F5344CB8AC3E}">
        <p14:creationId xmlns:p14="http://schemas.microsoft.com/office/powerpoint/2010/main" val="536985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GB" dirty="0"/>
              <a:t>Ethics</a:t>
            </a:r>
            <a:endParaRPr lang="de-AT" dirty="0"/>
          </a:p>
        </p:txBody>
      </p:sp>
      <p:sp>
        <p:nvSpPr>
          <p:cNvPr id="3" name="Untertitel 2"/>
          <p:cNvSpPr>
            <a:spLocks noGrp="1"/>
          </p:cNvSpPr>
          <p:nvPr>
            <p:ph type="subTitle" idx="1"/>
          </p:nvPr>
        </p:nvSpPr>
        <p:spPr/>
        <p:txBody>
          <a:bodyPr/>
          <a:lstStyle/>
          <a:p>
            <a:r>
              <a:rPr lang="de-DE" dirty="0" err="1"/>
              <a:t>Proposal</a:t>
            </a:r>
            <a:r>
              <a:rPr lang="de-DE" dirty="0"/>
              <a:t> Writing Camp </a:t>
            </a:r>
            <a:endParaRPr lang="de-AT" dirty="0"/>
          </a:p>
        </p:txBody>
      </p:sp>
    </p:spTree>
    <p:extLst>
      <p:ext uri="{BB962C8B-B14F-4D97-AF65-F5344CB8AC3E}">
        <p14:creationId xmlns:p14="http://schemas.microsoft.com/office/powerpoint/2010/main" val="2440539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714374" y="1052776"/>
            <a:ext cx="8106097" cy="360000"/>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endParaRPr lang="de-DE" sz="2400" dirty="0"/>
          </a:p>
        </p:txBody>
      </p:sp>
      <p:pic>
        <p:nvPicPr>
          <p:cNvPr id="3" name="Inhaltsplatzhalter 2"/>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l="-88" t="3425" r="88" b="-3425"/>
          <a:stretch/>
        </p:blipFill>
        <p:spPr>
          <a:xfrm>
            <a:off x="942975" y="1771650"/>
            <a:ext cx="10848974" cy="5005891"/>
          </a:xfrm>
          <a:prstGeom prst="rect">
            <a:avLst/>
          </a:prstGeom>
        </p:spPr>
      </p:pic>
      <p:sp>
        <p:nvSpPr>
          <p:cNvPr id="7" name="Titel 6"/>
          <p:cNvSpPr>
            <a:spLocks noGrp="1"/>
          </p:cNvSpPr>
          <p:nvPr>
            <p:ph type="title"/>
          </p:nvPr>
        </p:nvSpPr>
        <p:spPr/>
        <p:txBody>
          <a:bodyPr/>
          <a:lstStyle/>
          <a:p>
            <a:r>
              <a:rPr lang="de-DE" dirty="0"/>
              <a:t>The </a:t>
            </a:r>
            <a:r>
              <a:rPr lang="de-DE" dirty="0" err="1"/>
              <a:t>Ethics</a:t>
            </a:r>
            <a:r>
              <a:rPr lang="de-DE" dirty="0"/>
              <a:t> </a:t>
            </a:r>
            <a:r>
              <a:rPr lang="de-DE" dirty="0" err="1"/>
              <a:t>Issues</a:t>
            </a:r>
            <a:endParaRPr lang="de-AT" dirty="0"/>
          </a:p>
        </p:txBody>
      </p:sp>
    </p:spTree>
    <p:extLst>
      <p:ext uri="{BB962C8B-B14F-4D97-AF65-F5344CB8AC3E}">
        <p14:creationId xmlns:p14="http://schemas.microsoft.com/office/powerpoint/2010/main" val="739883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a:t>Ethics</a:t>
            </a:r>
            <a:br>
              <a:rPr lang="en-US" dirty="0"/>
            </a:br>
            <a:endParaRPr lang="de-AT" dirty="0"/>
          </a:p>
        </p:txBody>
      </p:sp>
      <p:sp>
        <p:nvSpPr>
          <p:cNvPr id="5" name="Titel 1"/>
          <p:cNvSpPr txBox="1">
            <a:spLocks/>
          </p:cNvSpPr>
          <p:nvPr/>
        </p:nvSpPr>
        <p:spPr>
          <a:xfrm>
            <a:off x="714374" y="1052776"/>
            <a:ext cx="8106097" cy="360000"/>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endParaRPr lang="de-DE" sz="2400" dirty="0"/>
          </a:p>
        </p:txBody>
      </p:sp>
      <p:sp>
        <p:nvSpPr>
          <p:cNvPr id="6" name="Content Placeholder 2"/>
          <p:cNvSpPr>
            <a:spLocks noGrp="1"/>
          </p:cNvSpPr>
          <p:nvPr>
            <p:ph idx="1"/>
          </p:nvPr>
        </p:nvSpPr>
        <p:spPr>
          <a:xfrm>
            <a:off x="838200" y="1805340"/>
            <a:ext cx="9553575" cy="3969256"/>
          </a:xfrm>
        </p:spPr>
        <p:txBody>
          <a:bodyPr/>
          <a:lstStyle/>
          <a:p>
            <a:pPr marL="0" lvl="1" indent="0">
              <a:spcBef>
                <a:spcPts val="0"/>
              </a:spcBef>
              <a:buClr>
                <a:srgbClr val="580B95"/>
              </a:buClr>
              <a:buNone/>
              <a:defRPr/>
            </a:pPr>
            <a:r>
              <a:rPr lang="en-US" altLang="en-US" b="1" dirty="0"/>
              <a:t>Examine</a:t>
            </a:r>
          </a:p>
          <a:p>
            <a:pPr marL="228600" lvl="1">
              <a:spcBef>
                <a:spcPts val="0"/>
              </a:spcBef>
              <a:buClr>
                <a:srgbClr val="580B95"/>
              </a:buClr>
              <a:buFont typeface="Wingdings" panose="05000000000000000000" pitchFamily="2" charset="2"/>
              <a:buChar char="§"/>
              <a:defRPr/>
            </a:pPr>
            <a:r>
              <a:rPr lang="en-US" altLang="en-US" dirty="0"/>
              <a:t>Part A of the proposal: the Ethics Issues Table, the Ethics Self Assessment, list of participants</a:t>
            </a:r>
          </a:p>
          <a:p>
            <a:pPr marL="228600" lvl="1">
              <a:spcBef>
                <a:spcPts val="0"/>
              </a:spcBef>
              <a:buClr>
                <a:srgbClr val="580B95"/>
              </a:buClr>
              <a:buFont typeface="Wingdings" panose="05000000000000000000" pitchFamily="2" charset="2"/>
              <a:buChar char="§"/>
              <a:defRPr/>
            </a:pPr>
            <a:r>
              <a:rPr lang="en-US" altLang="en-US" dirty="0"/>
              <a:t>Part B of the proposal: containing the proposed activities, </a:t>
            </a:r>
            <a:r>
              <a:rPr lang="en-US" altLang="en-US" dirty="0" err="1"/>
              <a:t>workplan</a:t>
            </a:r>
            <a:r>
              <a:rPr lang="en-US" altLang="en-US" dirty="0"/>
              <a:t>, ethics annexes (if necessary)</a:t>
            </a:r>
            <a:endParaRPr lang="en-GB" altLang="en-US" dirty="0"/>
          </a:p>
        </p:txBody>
      </p:sp>
    </p:spTree>
    <p:extLst>
      <p:ext uri="{BB962C8B-B14F-4D97-AF65-F5344CB8AC3E}">
        <p14:creationId xmlns:p14="http://schemas.microsoft.com/office/powerpoint/2010/main" val="2667841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Grafik 30"/>
          <p:cNvPicPr>
            <a:picLocks noChangeAspect="1"/>
          </p:cNvPicPr>
          <p:nvPr/>
        </p:nvPicPr>
        <p:blipFill>
          <a:blip r:embed="rId2"/>
          <a:stretch>
            <a:fillRect/>
          </a:stretch>
        </p:blipFill>
        <p:spPr>
          <a:xfrm>
            <a:off x="3761433" y="0"/>
            <a:ext cx="5886450" cy="7505700"/>
          </a:xfrm>
          <a:prstGeom prst="rect">
            <a:avLst/>
          </a:prstGeom>
        </p:spPr>
      </p:pic>
      <p:sp>
        <p:nvSpPr>
          <p:cNvPr id="32" name="Titel 3"/>
          <p:cNvSpPr>
            <a:spLocks noGrp="1"/>
          </p:cNvSpPr>
          <p:nvPr>
            <p:ph type="title"/>
          </p:nvPr>
        </p:nvSpPr>
        <p:spPr>
          <a:xfrm>
            <a:off x="466725" y="725175"/>
            <a:ext cx="3114675" cy="600164"/>
          </a:xfrm>
        </p:spPr>
        <p:txBody>
          <a:bodyPr/>
          <a:lstStyle/>
          <a:p>
            <a:r>
              <a:rPr lang="en-US" dirty="0"/>
              <a:t>Part A</a:t>
            </a:r>
            <a:br>
              <a:rPr lang="en-US" dirty="0"/>
            </a:br>
            <a:br>
              <a:rPr lang="en-US" dirty="0"/>
            </a:br>
            <a:r>
              <a:rPr lang="en-US" dirty="0"/>
              <a:t>Ethics Issues Table</a:t>
            </a:r>
            <a:endParaRPr lang="de-AT" dirty="0"/>
          </a:p>
        </p:txBody>
      </p:sp>
    </p:spTree>
    <p:extLst>
      <p:ext uri="{BB962C8B-B14F-4D97-AF65-F5344CB8AC3E}">
        <p14:creationId xmlns:p14="http://schemas.microsoft.com/office/powerpoint/2010/main" val="1138843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el 3"/>
          <p:cNvSpPr>
            <a:spLocks noGrp="1"/>
          </p:cNvSpPr>
          <p:nvPr>
            <p:ph type="title"/>
          </p:nvPr>
        </p:nvSpPr>
        <p:spPr>
          <a:xfrm>
            <a:off x="295275" y="715650"/>
            <a:ext cx="1952625" cy="600164"/>
          </a:xfrm>
        </p:spPr>
        <p:txBody>
          <a:bodyPr/>
          <a:lstStyle/>
          <a:p>
            <a:r>
              <a:rPr lang="en-US" dirty="0"/>
              <a:t>Part A</a:t>
            </a:r>
            <a:br>
              <a:rPr lang="en-US" dirty="0"/>
            </a:br>
            <a:br>
              <a:rPr lang="en-US" dirty="0"/>
            </a:br>
            <a:r>
              <a:rPr lang="en-US" dirty="0"/>
              <a:t>Ethics</a:t>
            </a:r>
            <a:br>
              <a:rPr lang="en-US" dirty="0"/>
            </a:br>
            <a:r>
              <a:rPr lang="en-US" dirty="0"/>
              <a:t>Self Assess-</a:t>
            </a:r>
            <a:r>
              <a:rPr lang="en-US" dirty="0" err="1"/>
              <a:t>ment</a:t>
            </a:r>
            <a:endParaRPr lang="de-AT" dirty="0"/>
          </a:p>
        </p:txBody>
      </p:sp>
      <p:pic>
        <p:nvPicPr>
          <p:cNvPr id="2" name="Grafik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38362" y="163200"/>
            <a:ext cx="9382740" cy="6417831"/>
          </a:xfrm>
          <a:prstGeom prst="rect">
            <a:avLst/>
          </a:prstGeom>
        </p:spPr>
      </p:pic>
    </p:spTree>
    <p:extLst>
      <p:ext uri="{BB962C8B-B14F-4D97-AF65-F5344CB8AC3E}">
        <p14:creationId xmlns:p14="http://schemas.microsoft.com/office/powerpoint/2010/main" val="776460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a:t>How to complete your Ethics Self-Assessment</a:t>
            </a:r>
            <a:br>
              <a:rPr lang="en-US" dirty="0"/>
            </a:br>
            <a:endParaRPr lang="de-AT" dirty="0"/>
          </a:p>
        </p:txBody>
      </p:sp>
      <p:sp>
        <p:nvSpPr>
          <p:cNvPr id="5" name="Titel 1"/>
          <p:cNvSpPr txBox="1">
            <a:spLocks/>
          </p:cNvSpPr>
          <p:nvPr/>
        </p:nvSpPr>
        <p:spPr>
          <a:xfrm>
            <a:off x="714374" y="1052776"/>
            <a:ext cx="8106097" cy="360000"/>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endParaRPr lang="de-DE" sz="2400" dirty="0"/>
          </a:p>
        </p:txBody>
      </p:sp>
      <p:sp>
        <p:nvSpPr>
          <p:cNvPr id="6" name="Content Placeholder 2"/>
          <p:cNvSpPr>
            <a:spLocks noGrp="1"/>
          </p:cNvSpPr>
          <p:nvPr>
            <p:ph idx="1"/>
          </p:nvPr>
        </p:nvSpPr>
        <p:spPr>
          <a:xfrm>
            <a:off x="838200" y="1805340"/>
            <a:ext cx="9553575" cy="3969256"/>
          </a:xfrm>
        </p:spPr>
        <p:txBody>
          <a:bodyPr/>
          <a:lstStyle/>
          <a:p>
            <a:pPr marL="228600" lvl="1">
              <a:spcBef>
                <a:spcPts val="0"/>
              </a:spcBef>
              <a:buClr>
                <a:srgbClr val="580B95"/>
              </a:buClr>
              <a:buFont typeface="Wingdings" panose="05000000000000000000" pitchFamily="2" charset="2"/>
              <a:buChar char="§"/>
              <a:defRPr/>
            </a:pPr>
            <a:r>
              <a:rPr lang="en-GB" altLang="en-US" b="1" dirty="0"/>
              <a:t>Guide</a:t>
            </a:r>
            <a:r>
              <a:rPr lang="en-GB" altLang="en-US" dirty="0"/>
              <a:t> with information and advice on how to address ethics in research / Horizon Europe</a:t>
            </a:r>
            <a:br>
              <a:rPr lang="en-GB" altLang="en-US" dirty="0"/>
            </a:br>
            <a:r>
              <a:rPr lang="en-GB" altLang="en-US" dirty="0">
                <a:hlinkClick r:id="rId3"/>
              </a:rPr>
              <a:t>https://ec.europa.eu/info/funding-tenders/opportunities/docs/2021-2027/common/guidance/how-to-complete-your-ethics-self-assessment_en.pdf</a:t>
            </a:r>
            <a:endParaRPr lang="en-GB" altLang="en-US" dirty="0"/>
          </a:p>
          <a:p>
            <a:pPr marL="228600" lvl="1">
              <a:spcBef>
                <a:spcPts val="0"/>
              </a:spcBef>
              <a:buClr>
                <a:srgbClr val="580B95"/>
              </a:buClr>
              <a:buFont typeface="Wingdings" panose="05000000000000000000" pitchFamily="2" charset="2"/>
              <a:buChar char="§"/>
              <a:defRPr/>
            </a:pPr>
            <a:r>
              <a:rPr lang="en-GB" altLang="en-US" dirty="0"/>
              <a:t>For ALL applicants (NOT only medical research)</a:t>
            </a:r>
          </a:p>
          <a:p>
            <a:pPr marL="228600" lvl="1">
              <a:spcBef>
                <a:spcPts val="0"/>
              </a:spcBef>
              <a:buClr>
                <a:srgbClr val="580B95"/>
              </a:buClr>
              <a:buFont typeface="Wingdings" panose="05000000000000000000" pitchFamily="2" charset="2"/>
              <a:buChar char="§"/>
              <a:defRPr/>
            </a:pPr>
            <a:r>
              <a:rPr lang="en-GB" altLang="en-US" dirty="0"/>
              <a:t>Fill-in the Ethics issues table and sections for ethics self-assessment in Part A of the submission system</a:t>
            </a:r>
          </a:p>
          <a:p>
            <a:pPr marL="228600" lvl="1">
              <a:spcBef>
                <a:spcPts val="0"/>
              </a:spcBef>
              <a:buClr>
                <a:srgbClr val="580B95"/>
              </a:buClr>
              <a:buFont typeface="Wingdings" panose="05000000000000000000" pitchFamily="2" charset="2"/>
              <a:buChar char="§"/>
              <a:defRPr/>
            </a:pPr>
            <a:r>
              <a:rPr lang="en-GB" altLang="en-US" dirty="0"/>
              <a:t>If necessary, an annex to Part B on ethics can be added, e.g. </a:t>
            </a:r>
            <a:r>
              <a:rPr lang="en-US" altLang="en-US" dirty="0"/>
              <a:t>Additional information on clinical studies as Annex in Part B</a:t>
            </a:r>
            <a:endParaRPr lang="en-GB" altLang="en-US" dirty="0"/>
          </a:p>
        </p:txBody>
      </p:sp>
    </p:spTree>
    <p:extLst>
      <p:ext uri="{BB962C8B-B14F-4D97-AF65-F5344CB8AC3E}">
        <p14:creationId xmlns:p14="http://schemas.microsoft.com/office/powerpoint/2010/main" val="1479507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714374" y="1052776"/>
            <a:ext cx="8106097" cy="360000"/>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endParaRPr lang="de-DE" sz="2400" dirty="0"/>
          </a:p>
        </p:txBody>
      </p:sp>
      <p:sp>
        <p:nvSpPr>
          <p:cNvPr id="7" name="Titel 6"/>
          <p:cNvSpPr>
            <a:spLocks noGrp="1"/>
          </p:cNvSpPr>
          <p:nvPr>
            <p:ph type="title"/>
          </p:nvPr>
        </p:nvSpPr>
        <p:spPr/>
        <p:txBody>
          <a:bodyPr/>
          <a:lstStyle/>
          <a:p>
            <a:r>
              <a:rPr lang="de-DE" dirty="0"/>
              <a:t>The </a:t>
            </a:r>
            <a:r>
              <a:rPr lang="de-DE" dirty="0" err="1"/>
              <a:t>Ethics</a:t>
            </a:r>
            <a:r>
              <a:rPr lang="de-DE" dirty="0"/>
              <a:t> Screening </a:t>
            </a:r>
            <a:r>
              <a:rPr lang="de-DE" dirty="0" err="1"/>
              <a:t>of</a:t>
            </a:r>
            <a:r>
              <a:rPr lang="de-DE" dirty="0"/>
              <a:t> </a:t>
            </a:r>
            <a:r>
              <a:rPr lang="de-DE" dirty="0" err="1"/>
              <a:t>Proposals</a:t>
            </a:r>
            <a:endParaRPr lang="de-AT" dirty="0"/>
          </a:p>
        </p:txBody>
      </p:sp>
      <p:pic>
        <p:nvPicPr>
          <p:cNvPr id="4" name="Inhaltsplatzhalter 3"/>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4918" y="1412776"/>
            <a:ext cx="12196918" cy="5207478"/>
          </a:xfrm>
          <a:prstGeom prst="rect">
            <a:avLst/>
          </a:prstGeom>
        </p:spPr>
      </p:pic>
    </p:spTree>
    <p:extLst>
      <p:ext uri="{BB962C8B-B14F-4D97-AF65-F5344CB8AC3E}">
        <p14:creationId xmlns:p14="http://schemas.microsoft.com/office/powerpoint/2010/main" val="3718018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algn="ctr"/>
            <a:r>
              <a:rPr lang="de-DE" dirty="0"/>
              <a:t>Session 7: Horizontal </a:t>
            </a:r>
            <a:r>
              <a:rPr lang="de-DE" dirty="0" err="1"/>
              <a:t>Issues</a:t>
            </a:r>
            <a:r>
              <a:rPr lang="de-DE" dirty="0"/>
              <a:t> – IPR, RRI, </a:t>
            </a:r>
            <a:r>
              <a:rPr lang="de-DE" dirty="0" err="1"/>
              <a:t>Ethics</a:t>
            </a:r>
            <a:r>
              <a:rPr lang="de-DE" dirty="0"/>
              <a:t>, Open Science</a:t>
            </a:r>
            <a:endParaRPr lang="de-AT" dirty="0"/>
          </a:p>
        </p:txBody>
      </p:sp>
      <p:sp>
        <p:nvSpPr>
          <p:cNvPr id="3" name="Untertitel 2"/>
          <p:cNvSpPr>
            <a:spLocks noGrp="1"/>
          </p:cNvSpPr>
          <p:nvPr>
            <p:ph type="subTitle" idx="1"/>
          </p:nvPr>
        </p:nvSpPr>
        <p:spPr/>
        <p:txBody>
          <a:bodyPr/>
          <a:lstStyle/>
          <a:p>
            <a:r>
              <a:rPr lang="de-DE" dirty="0" err="1"/>
              <a:t>Proposal</a:t>
            </a:r>
            <a:r>
              <a:rPr lang="de-DE" dirty="0"/>
              <a:t> Writing Camp </a:t>
            </a:r>
            <a:endParaRPr lang="de-AT" dirty="0"/>
          </a:p>
        </p:txBody>
      </p:sp>
    </p:spTree>
    <p:extLst>
      <p:ext uri="{BB962C8B-B14F-4D97-AF65-F5344CB8AC3E}">
        <p14:creationId xmlns:p14="http://schemas.microsoft.com/office/powerpoint/2010/main" val="2229902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GB" dirty="0"/>
              <a:t>Open Science</a:t>
            </a:r>
            <a:br>
              <a:rPr lang="en-GB" dirty="0"/>
            </a:br>
            <a:endParaRPr lang="de-AT" dirty="0"/>
          </a:p>
        </p:txBody>
      </p:sp>
      <p:sp>
        <p:nvSpPr>
          <p:cNvPr id="3" name="Untertitel 2"/>
          <p:cNvSpPr>
            <a:spLocks noGrp="1"/>
          </p:cNvSpPr>
          <p:nvPr>
            <p:ph type="subTitle" idx="1"/>
          </p:nvPr>
        </p:nvSpPr>
        <p:spPr/>
        <p:txBody>
          <a:bodyPr/>
          <a:lstStyle/>
          <a:p>
            <a:r>
              <a:rPr lang="de-DE" dirty="0" err="1"/>
              <a:t>Proposal</a:t>
            </a:r>
            <a:r>
              <a:rPr lang="de-DE" dirty="0"/>
              <a:t> Writing Camp </a:t>
            </a:r>
            <a:endParaRPr lang="de-AT" dirty="0"/>
          </a:p>
        </p:txBody>
      </p:sp>
      <p:sp>
        <p:nvSpPr>
          <p:cNvPr id="4" name="Textfeld 3"/>
          <p:cNvSpPr txBox="1"/>
          <p:nvPr/>
        </p:nvSpPr>
        <p:spPr>
          <a:xfrm>
            <a:off x="4181474" y="3190874"/>
            <a:ext cx="6467476" cy="1292662"/>
          </a:xfrm>
          <a:prstGeom prst="rect">
            <a:avLst/>
          </a:prstGeom>
          <a:noFill/>
        </p:spPr>
        <p:txBody>
          <a:bodyPr wrap="square" rtlCol="0">
            <a:spAutoFit/>
          </a:bodyPr>
          <a:lstStyle/>
          <a:p>
            <a:pPr algn="ctr">
              <a:spcBef>
                <a:spcPts val="1200"/>
              </a:spcBef>
              <a:buClr>
                <a:srgbClr val="FFC000"/>
              </a:buClr>
            </a:pPr>
            <a:r>
              <a:rPr lang="en-US" b="1" i="1" dirty="0">
                <a:solidFill>
                  <a:srgbClr val="004494"/>
                </a:solidFill>
              </a:rPr>
              <a:t>“Open science” </a:t>
            </a:r>
            <a:r>
              <a:rPr lang="en-US" i="1" dirty="0">
                <a:solidFill>
                  <a:srgbClr val="004494"/>
                </a:solidFill>
              </a:rPr>
              <a:t>means </a:t>
            </a:r>
            <a:r>
              <a:rPr lang="en-US" b="1" i="1" dirty="0">
                <a:solidFill>
                  <a:srgbClr val="004494"/>
                </a:solidFill>
              </a:rPr>
              <a:t>an approach </a:t>
            </a:r>
            <a:r>
              <a:rPr lang="en-US" i="1" dirty="0">
                <a:solidFill>
                  <a:srgbClr val="004494"/>
                </a:solidFill>
              </a:rPr>
              <a:t>to the scientific process based on open cooperative work, tools and diffusing knowledge </a:t>
            </a:r>
          </a:p>
          <a:p>
            <a:pPr algn="ctr">
              <a:spcBef>
                <a:spcPts val="1200"/>
              </a:spcBef>
              <a:buClr>
                <a:srgbClr val="FFC000"/>
              </a:buClr>
            </a:pPr>
            <a:r>
              <a:rPr lang="en-US" sz="1400" dirty="0">
                <a:solidFill>
                  <a:srgbClr val="004494"/>
                </a:solidFill>
              </a:rPr>
              <a:t>(Horizon Europe Regulation and Model Grant Agreement)</a:t>
            </a:r>
          </a:p>
        </p:txBody>
      </p:sp>
    </p:spTree>
    <p:extLst>
      <p:ext uri="{BB962C8B-B14F-4D97-AF65-F5344CB8AC3E}">
        <p14:creationId xmlns:p14="http://schemas.microsoft.com/office/powerpoint/2010/main" val="1973668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a:t>Open Science Practices in Horizon Europe</a:t>
            </a:r>
            <a:br>
              <a:rPr lang="en-US" dirty="0"/>
            </a:br>
            <a:endParaRPr lang="de-AT" dirty="0"/>
          </a:p>
        </p:txBody>
      </p:sp>
      <p:sp>
        <p:nvSpPr>
          <p:cNvPr id="5" name="Titel 1"/>
          <p:cNvSpPr txBox="1">
            <a:spLocks/>
          </p:cNvSpPr>
          <p:nvPr/>
        </p:nvSpPr>
        <p:spPr>
          <a:xfrm>
            <a:off x="714374" y="1052776"/>
            <a:ext cx="8106097" cy="360000"/>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endParaRPr lang="de-DE" sz="2400" dirty="0"/>
          </a:p>
        </p:txBody>
      </p:sp>
      <p:sp>
        <p:nvSpPr>
          <p:cNvPr id="6" name="Content Placeholder 2"/>
          <p:cNvSpPr>
            <a:spLocks noGrp="1"/>
          </p:cNvSpPr>
          <p:nvPr>
            <p:ph idx="1"/>
          </p:nvPr>
        </p:nvSpPr>
        <p:spPr>
          <a:xfrm>
            <a:off x="714374" y="1567215"/>
            <a:ext cx="9553575" cy="3969256"/>
          </a:xfrm>
        </p:spPr>
        <p:txBody>
          <a:bodyPr/>
          <a:lstStyle/>
          <a:p>
            <a:pPr marL="228600" lvl="1">
              <a:spcBef>
                <a:spcPts val="0"/>
              </a:spcBef>
              <a:buClr>
                <a:srgbClr val="580B95"/>
              </a:buClr>
              <a:buFont typeface="Wingdings" panose="05000000000000000000" pitchFamily="2" charset="2"/>
              <a:buChar char="§"/>
              <a:defRPr/>
            </a:pPr>
            <a:r>
              <a:rPr lang="en-GB" b="1" dirty="0"/>
              <a:t>early and open sharing of research </a:t>
            </a:r>
            <a:r>
              <a:rPr lang="en-GB" dirty="0"/>
              <a:t>(for example through preregistration, registered reports, pre-prints, or crowd-sourcing)</a:t>
            </a:r>
          </a:p>
          <a:p>
            <a:pPr marL="228600" lvl="1">
              <a:spcBef>
                <a:spcPts val="0"/>
              </a:spcBef>
              <a:buClr>
                <a:srgbClr val="580B95"/>
              </a:buClr>
              <a:buFont typeface="Wingdings" panose="05000000000000000000" pitchFamily="2" charset="2"/>
              <a:buChar char="§"/>
              <a:defRPr/>
            </a:pPr>
            <a:r>
              <a:rPr lang="en-GB" b="1" dirty="0"/>
              <a:t>research output management </a:t>
            </a:r>
            <a:r>
              <a:rPr lang="en-GB" dirty="0"/>
              <a:t>including research data management (RDM)</a:t>
            </a:r>
          </a:p>
          <a:p>
            <a:pPr marL="228600" lvl="1">
              <a:spcBef>
                <a:spcPts val="0"/>
              </a:spcBef>
              <a:buClr>
                <a:srgbClr val="580B95"/>
              </a:buClr>
              <a:buFont typeface="Wingdings" panose="05000000000000000000" pitchFamily="2" charset="2"/>
              <a:buChar char="§"/>
              <a:defRPr/>
            </a:pPr>
            <a:r>
              <a:rPr lang="en-GB" dirty="0"/>
              <a:t>measures to ensure reproducibility of research outputs</a:t>
            </a:r>
          </a:p>
          <a:p>
            <a:pPr marL="228600" lvl="1">
              <a:spcBef>
                <a:spcPts val="0"/>
              </a:spcBef>
              <a:buClr>
                <a:srgbClr val="580B95"/>
              </a:buClr>
              <a:buFont typeface="Wingdings" panose="05000000000000000000" pitchFamily="2" charset="2"/>
              <a:buChar char="§"/>
              <a:defRPr/>
            </a:pPr>
            <a:r>
              <a:rPr lang="en-GB" dirty="0"/>
              <a:t>providing </a:t>
            </a:r>
            <a:r>
              <a:rPr lang="en-GB" b="1" dirty="0"/>
              <a:t>open access to research outputs </a:t>
            </a:r>
            <a:r>
              <a:rPr lang="en-GB" dirty="0"/>
              <a:t>(e.g. publications, data, software, models, algorithms, and workflows) through </a:t>
            </a:r>
            <a:r>
              <a:rPr lang="en-GB" b="1" dirty="0"/>
              <a:t>deposition in trusted repositories</a:t>
            </a:r>
          </a:p>
          <a:p>
            <a:pPr marL="228600" lvl="1">
              <a:spcBef>
                <a:spcPts val="0"/>
              </a:spcBef>
              <a:buClr>
                <a:srgbClr val="580B95"/>
              </a:buClr>
              <a:buFont typeface="Wingdings" panose="05000000000000000000" pitchFamily="2" charset="2"/>
              <a:buChar char="§"/>
              <a:defRPr/>
            </a:pPr>
            <a:r>
              <a:rPr lang="en-GB" dirty="0"/>
              <a:t>participation in </a:t>
            </a:r>
            <a:r>
              <a:rPr lang="en-GB" b="1" dirty="0"/>
              <a:t>open peer-review</a:t>
            </a:r>
          </a:p>
          <a:p>
            <a:pPr marL="228600" lvl="1">
              <a:spcBef>
                <a:spcPts val="0"/>
              </a:spcBef>
              <a:buClr>
                <a:srgbClr val="580B95"/>
              </a:buClr>
              <a:buFont typeface="Wingdings" panose="05000000000000000000" pitchFamily="2" charset="2"/>
              <a:buChar char="§"/>
              <a:defRPr/>
            </a:pPr>
            <a:r>
              <a:rPr lang="en-GB" b="1" dirty="0"/>
              <a:t>involving all relevant knowledge actors including citizens, civil society and end users </a:t>
            </a:r>
            <a:r>
              <a:rPr lang="en-GB" dirty="0"/>
              <a:t>in the co-creation of R&amp;I agendas and contents (such as </a:t>
            </a:r>
            <a:r>
              <a:rPr lang="en-GB" b="1" dirty="0"/>
              <a:t>citizen science</a:t>
            </a:r>
            <a:r>
              <a:rPr lang="en-US" dirty="0"/>
              <a:t>)</a:t>
            </a:r>
          </a:p>
        </p:txBody>
      </p:sp>
    </p:spTree>
    <p:extLst>
      <p:ext uri="{BB962C8B-B14F-4D97-AF65-F5344CB8AC3E}">
        <p14:creationId xmlns:p14="http://schemas.microsoft.com/office/powerpoint/2010/main" val="1384849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38199" y="468000"/>
            <a:ext cx="10734675" cy="600164"/>
          </a:xfrm>
        </p:spPr>
        <p:txBody>
          <a:bodyPr/>
          <a:lstStyle/>
          <a:p>
            <a:r>
              <a:rPr lang="en-US" sz="3200" dirty="0"/>
              <a:t>Open Science – </a:t>
            </a:r>
            <a:r>
              <a:rPr lang="en-IE" sz="3200" dirty="0"/>
              <a:t>Open access to scientific publications </a:t>
            </a:r>
            <a:endParaRPr lang="de-AT" dirty="0"/>
          </a:p>
        </p:txBody>
      </p:sp>
      <p:sp>
        <p:nvSpPr>
          <p:cNvPr id="5" name="Titel 1"/>
          <p:cNvSpPr txBox="1">
            <a:spLocks/>
          </p:cNvSpPr>
          <p:nvPr/>
        </p:nvSpPr>
        <p:spPr>
          <a:xfrm>
            <a:off x="714374" y="1052776"/>
            <a:ext cx="8106097" cy="360000"/>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endParaRPr lang="de-DE" sz="2400" dirty="0"/>
          </a:p>
        </p:txBody>
      </p:sp>
      <p:sp>
        <p:nvSpPr>
          <p:cNvPr id="6" name="Content Placeholder 2"/>
          <p:cNvSpPr>
            <a:spLocks noGrp="1"/>
          </p:cNvSpPr>
          <p:nvPr>
            <p:ph idx="1"/>
          </p:nvPr>
        </p:nvSpPr>
        <p:spPr>
          <a:xfrm>
            <a:off x="838199" y="1412776"/>
            <a:ext cx="9553575" cy="3969256"/>
          </a:xfrm>
        </p:spPr>
        <p:txBody>
          <a:bodyPr/>
          <a:lstStyle/>
          <a:p>
            <a:pPr marL="228600" lvl="1">
              <a:spcBef>
                <a:spcPts val="0"/>
              </a:spcBef>
              <a:buClr>
                <a:srgbClr val="580B95"/>
              </a:buClr>
              <a:buFont typeface="Wingdings" panose="05000000000000000000" pitchFamily="2" charset="2"/>
              <a:buChar char="§"/>
              <a:defRPr/>
            </a:pPr>
            <a:r>
              <a:rPr lang="en-US" dirty="0"/>
              <a:t>Beneficiaries </a:t>
            </a:r>
            <a:r>
              <a:rPr lang="en-US" b="1" dirty="0"/>
              <a:t>must ensure Open Access (OA) to peer-reviewed scientific publications relating to their results</a:t>
            </a:r>
            <a:r>
              <a:rPr lang="en-US" dirty="0"/>
              <a:t>;</a:t>
            </a:r>
          </a:p>
          <a:p>
            <a:pPr marL="228600" lvl="1">
              <a:spcBef>
                <a:spcPts val="0"/>
              </a:spcBef>
              <a:buClr>
                <a:srgbClr val="580B95"/>
              </a:buClr>
              <a:buFont typeface="Wingdings" panose="05000000000000000000" pitchFamily="2" charset="2"/>
              <a:buChar char="§"/>
              <a:defRPr/>
            </a:pPr>
            <a:r>
              <a:rPr lang="en-US" dirty="0"/>
              <a:t>Immediate open access </a:t>
            </a:r>
            <a:r>
              <a:rPr lang="en-US" b="1" dirty="0"/>
              <a:t>through trusted repository </a:t>
            </a:r>
            <a:r>
              <a:rPr lang="en-US" dirty="0"/>
              <a:t>(at the latest at the time of publication);</a:t>
            </a:r>
          </a:p>
          <a:p>
            <a:pPr marL="228600" lvl="1">
              <a:spcBef>
                <a:spcPts val="0"/>
              </a:spcBef>
              <a:buClr>
                <a:srgbClr val="580B95"/>
              </a:buClr>
              <a:buFont typeface="Wingdings" panose="05000000000000000000" pitchFamily="2" charset="2"/>
              <a:buChar char="§"/>
              <a:defRPr/>
            </a:pPr>
            <a:r>
              <a:rPr lang="en-US" dirty="0"/>
              <a:t>information via the repository about any research output/tools/instruments needed to validate the conclusions of the scientific publication</a:t>
            </a:r>
          </a:p>
          <a:p>
            <a:pPr marL="228600" lvl="1">
              <a:spcBef>
                <a:spcPts val="0"/>
              </a:spcBef>
              <a:buClr>
                <a:srgbClr val="580B95"/>
              </a:buClr>
              <a:buFont typeface="Wingdings" panose="05000000000000000000" pitchFamily="2" charset="2"/>
              <a:buChar char="§"/>
              <a:defRPr/>
            </a:pPr>
            <a:r>
              <a:rPr lang="en-US" b="1" dirty="0"/>
              <a:t>Only publication fees (if any) in full open access venues </a:t>
            </a:r>
            <a:r>
              <a:rPr lang="en-US" dirty="0"/>
              <a:t>for peer-reviewed scientific publications are eligible for reimbursement</a:t>
            </a:r>
          </a:p>
          <a:p>
            <a:pPr marL="228600" lvl="1">
              <a:spcBef>
                <a:spcPts val="0"/>
              </a:spcBef>
              <a:buClr>
                <a:srgbClr val="580B95"/>
              </a:buClr>
              <a:buFont typeface="Wingdings" panose="05000000000000000000" pitchFamily="2" charset="2"/>
              <a:buChar char="§"/>
              <a:defRPr/>
            </a:pPr>
            <a:r>
              <a:rPr lang="en-US" dirty="0"/>
              <a:t>Metadata must be open in line with the </a:t>
            </a:r>
            <a:r>
              <a:rPr lang="en-US" b="1" dirty="0"/>
              <a:t>FAIR principles </a:t>
            </a:r>
            <a:r>
              <a:rPr lang="en-US" dirty="0"/>
              <a:t>(Findable, Accessible, Interoperable and Re-usable)</a:t>
            </a:r>
          </a:p>
        </p:txBody>
      </p:sp>
    </p:spTree>
    <p:extLst>
      <p:ext uri="{BB962C8B-B14F-4D97-AF65-F5344CB8AC3E}">
        <p14:creationId xmlns:p14="http://schemas.microsoft.com/office/powerpoint/2010/main" val="3501330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sz="3200" dirty="0"/>
              <a:t>Open Science – Research Data Management (RDM)</a:t>
            </a:r>
            <a:br>
              <a:rPr lang="en-US" dirty="0"/>
            </a:br>
            <a:endParaRPr lang="de-AT" dirty="0"/>
          </a:p>
        </p:txBody>
      </p:sp>
      <p:sp>
        <p:nvSpPr>
          <p:cNvPr id="5" name="Titel 1"/>
          <p:cNvSpPr txBox="1">
            <a:spLocks/>
          </p:cNvSpPr>
          <p:nvPr/>
        </p:nvSpPr>
        <p:spPr>
          <a:xfrm>
            <a:off x="714374" y="1052776"/>
            <a:ext cx="8106097" cy="360000"/>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endParaRPr lang="de-DE" sz="2400" dirty="0"/>
          </a:p>
        </p:txBody>
      </p:sp>
      <p:sp>
        <p:nvSpPr>
          <p:cNvPr id="6" name="Content Placeholder 2"/>
          <p:cNvSpPr>
            <a:spLocks noGrp="1"/>
          </p:cNvSpPr>
          <p:nvPr>
            <p:ph idx="1"/>
          </p:nvPr>
        </p:nvSpPr>
        <p:spPr>
          <a:xfrm>
            <a:off x="904875" y="1565176"/>
            <a:ext cx="9553575" cy="3969256"/>
          </a:xfrm>
        </p:spPr>
        <p:txBody>
          <a:bodyPr/>
          <a:lstStyle/>
          <a:p>
            <a:pPr marL="228600" lvl="1">
              <a:spcBef>
                <a:spcPts val="0"/>
              </a:spcBef>
              <a:buClr>
                <a:srgbClr val="580B95"/>
              </a:buClr>
              <a:buFont typeface="Wingdings" panose="05000000000000000000" pitchFamily="2" charset="2"/>
              <a:buChar char="§"/>
              <a:defRPr/>
            </a:pPr>
            <a:r>
              <a:rPr lang="en-US" dirty="0"/>
              <a:t>Beneficiaries must manage the research data generated in the action responsibly, in line with the </a:t>
            </a:r>
            <a:r>
              <a:rPr lang="en-US" b="1" dirty="0"/>
              <a:t>FAIR principles</a:t>
            </a:r>
            <a:endParaRPr lang="en-US" dirty="0"/>
          </a:p>
          <a:p>
            <a:pPr marL="228600" lvl="1">
              <a:spcBef>
                <a:spcPts val="0"/>
              </a:spcBef>
              <a:buClr>
                <a:srgbClr val="580B95"/>
              </a:buClr>
              <a:buFont typeface="Wingdings" panose="05000000000000000000" pitchFamily="2" charset="2"/>
              <a:buChar char="§"/>
              <a:defRPr/>
            </a:pPr>
            <a:r>
              <a:rPr lang="en-US" dirty="0"/>
              <a:t> establish + regularly update a </a:t>
            </a:r>
            <a:r>
              <a:rPr lang="en-US" b="1" dirty="0"/>
              <a:t>data management plan (‘DMP’) </a:t>
            </a:r>
            <a:r>
              <a:rPr lang="en-US" dirty="0"/>
              <a:t>for generated (and/or collected) data; </a:t>
            </a:r>
            <a:r>
              <a:rPr lang="en-US" b="1" dirty="0"/>
              <a:t>by M6 of project</a:t>
            </a:r>
            <a:r>
              <a:rPr lang="en-US" dirty="0"/>
              <a:t>;</a:t>
            </a:r>
          </a:p>
          <a:p>
            <a:pPr marL="228600" lvl="1">
              <a:spcBef>
                <a:spcPts val="0"/>
              </a:spcBef>
              <a:buClr>
                <a:srgbClr val="580B95"/>
              </a:buClr>
              <a:buFont typeface="Wingdings" panose="05000000000000000000" pitchFamily="2" charset="2"/>
              <a:buChar char="§"/>
              <a:defRPr/>
            </a:pPr>
            <a:r>
              <a:rPr lang="en-US" dirty="0"/>
              <a:t> as soon as possible and within the deadlines set out in the DMP, </a:t>
            </a:r>
            <a:r>
              <a:rPr lang="en-US" b="1" dirty="0"/>
              <a:t>deposit the data in a trusted repository;</a:t>
            </a:r>
            <a:r>
              <a:rPr lang="en-US" dirty="0"/>
              <a:t> </a:t>
            </a:r>
          </a:p>
          <a:p>
            <a:pPr marL="228600" lvl="1">
              <a:spcBef>
                <a:spcPts val="0"/>
              </a:spcBef>
              <a:buClr>
                <a:srgbClr val="580B95"/>
              </a:buClr>
              <a:buFont typeface="Wingdings" panose="05000000000000000000" pitchFamily="2" charset="2"/>
              <a:buChar char="§"/>
              <a:defRPr/>
            </a:pPr>
            <a:r>
              <a:rPr lang="en-US" dirty="0"/>
              <a:t>follow the principle </a:t>
            </a:r>
            <a:r>
              <a:rPr lang="en-US" b="1" dirty="0"/>
              <a:t>‘as open as possible as closed as necessary</a:t>
            </a:r>
            <a:r>
              <a:rPr lang="en-US" dirty="0"/>
              <a:t>’, i.e. there can be exceptions to open access to research data.</a:t>
            </a:r>
          </a:p>
          <a:p>
            <a:pPr marL="228600" lvl="1">
              <a:spcBef>
                <a:spcPts val="0"/>
              </a:spcBef>
              <a:buClr>
                <a:srgbClr val="580B95"/>
              </a:buClr>
              <a:buFont typeface="Wingdings" panose="05000000000000000000" pitchFamily="2" charset="2"/>
              <a:buChar char="§"/>
              <a:defRPr/>
            </a:pPr>
            <a:r>
              <a:rPr lang="en-US" dirty="0"/>
              <a:t>Costs for RDM (for example data storage, processing and preservation) are eligible</a:t>
            </a:r>
          </a:p>
        </p:txBody>
      </p:sp>
    </p:spTree>
    <p:extLst>
      <p:ext uri="{BB962C8B-B14F-4D97-AF65-F5344CB8AC3E}">
        <p14:creationId xmlns:p14="http://schemas.microsoft.com/office/powerpoint/2010/main" val="2996586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3496" y="2016124"/>
            <a:ext cx="10905699" cy="4932527"/>
          </a:xfrm>
        </p:spPr>
        <p:txBody>
          <a:bodyPr/>
          <a:lstStyle/>
          <a:p>
            <a:r>
              <a:rPr lang="en-IE" dirty="0">
                <a:solidFill>
                  <a:srgbClr val="004494"/>
                </a:solidFill>
              </a:rPr>
              <a:t>Launched in March 2021 for H2020 and HE beneficiaries</a:t>
            </a:r>
            <a:endParaRPr lang="en-GB" dirty="0">
              <a:solidFill>
                <a:srgbClr val="004494"/>
              </a:solidFill>
            </a:endParaRPr>
          </a:p>
          <a:p>
            <a:r>
              <a:rPr lang="en-GB" dirty="0">
                <a:solidFill>
                  <a:srgbClr val="004494"/>
                </a:solidFill>
              </a:rPr>
              <a:t>High </a:t>
            </a:r>
            <a:r>
              <a:rPr lang="en-GB" b="1" dirty="0">
                <a:solidFill>
                  <a:srgbClr val="004494"/>
                </a:solidFill>
              </a:rPr>
              <a:t>scientific</a:t>
            </a:r>
            <a:r>
              <a:rPr lang="en-GB" dirty="0">
                <a:solidFill>
                  <a:srgbClr val="004494"/>
                </a:solidFill>
              </a:rPr>
              <a:t> </a:t>
            </a:r>
            <a:r>
              <a:rPr lang="en-GB" b="1" dirty="0">
                <a:solidFill>
                  <a:srgbClr val="004494"/>
                </a:solidFill>
              </a:rPr>
              <a:t>standards </a:t>
            </a:r>
            <a:r>
              <a:rPr lang="en-GB" dirty="0">
                <a:solidFill>
                  <a:srgbClr val="004494"/>
                </a:solidFill>
              </a:rPr>
              <a:t>(e.g. editorial </a:t>
            </a:r>
            <a:r>
              <a:rPr lang="en-GB" dirty="0" err="1">
                <a:solidFill>
                  <a:srgbClr val="004494"/>
                </a:solidFill>
              </a:rPr>
              <a:t>policies+guidelines</a:t>
            </a:r>
            <a:r>
              <a:rPr lang="en-GB" dirty="0">
                <a:solidFill>
                  <a:srgbClr val="004494"/>
                </a:solidFill>
              </a:rPr>
              <a:t>), expert </a:t>
            </a:r>
            <a:r>
              <a:rPr lang="en-GB" b="1" dirty="0">
                <a:solidFill>
                  <a:srgbClr val="004494"/>
                </a:solidFill>
              </a:rPr>
              <a:t>Scientific Advisory Board </a:t>
            </a:r>
            <a:r>
              <a:rPr lang="en-GB" dirty="0">
                <a:solidFill>
                  <a:srgbClr val="004494"/>
                </a:solidFill>
              </a:rPr>
              <a:t>across all fields of science</a:t>
            </a:r>
          </a:p>
          <a:p>
            <a:r>
              <a:rPr lang="en-GB" dirty="0">
                <a:solidFill>
                  <a:srgbClr val="004494"/>
                </a:solidFill>
              </a:rPr>
              <a:t> </a:t>
            </a:r>
            <a:r>
              <a:rPr lang="en-GB" b="1" dirty="0">
                <a:solidFill>
                  <a:srgbClr val="004494"/>
                </a:solidFill>
              </a:rPr>
              <a:t>Swift</a:t>
            </a:r>
            <a:r>
              <a:rPr lang="en-GB" dirty="0">
                <a:solidFill>
                  <a:srgbClr val="004494"/>
                </a:solidFill>
              </a:rPr>
              <a:t> </a:t>
            </a:r>
            <a:r>
              <a:rPr lang="en-GB" b="1" dirty="0">
                <a:solidFill>
                  <a:srgbClr val="004494"/>
                </a:solidFill>
              </a:rPr>
              <a:t>publication times </a:t>
            </a:r>
            <a:r>
              <a:rPr lang="en-GB" dirty="0">
                <a:solidFill>
                  <a:srgbClr val="004494"/>
                </a:solidFill>
              </a:rPr>
              <a:t>and </a:t>
            </a:r>
            <a:r>
              <a:rPr lang="en-GB" b="1" dirty="0">
                <a:solidFill>
                  <a:srgbClr val="004494"/>
                </a:solidFill>
              </a:rPr>
              <a:t>transparent</a:t>
            </a:r>
            <a:r>
              <a:rPr lang="en-GB" dirty="0">
                <a:solidFill>
                  <a:srgbClr val="004494"/>
                </a:solidFill>
              </a:rPr>
              <a:t> processes (e.g. open peer-review) No cost to </a:t>
            </a:r>
            <a:r>
              <a:rPr lang="en-GB" b="1" dirty="0">
                <a:solidFill>
                  <a:srgbClr val="004494"/>
                </a:solidFill>
              </a:rPr>
              <a:t>authors/beneficiaries</a:t>
            </a:r>
            <a:r>
              <a:rPr lang="en-GB" dirty="0">
                <a:solidFill>
                  <a:srgbClr val="004494"/>
                </a:solidFill>
              </a:rPr>
              <a:t> (publication fees paid by the Commission)</a:t>
            </a:r>
            <a:endParaRPr lang="en-GB" u="sng" dirty="0">
              <a:solidFill>
                <a:srgbClr val="004494"/>
              </a:solidFill>
            </a:endParaRPr>
          </a:p>
          <a:p>
            <a:r>
              <a:rPr lang="fr-BE" b="1" dirty="0" err="1">
                <a:solidFill>
                  <a:srgbClr val="004494"/>
                </a:solidFill>
              </a:rPr>
              <a:t>Optional</a:t>
            </a:r>
            <a:r>
              <a:rPr lang="fr-BE" dirty="0">
                <a:solidFill>
                  <a:srgbClr val="004494"/>
                </a:solidFill>
              </a:rPr>
              <a:t>: </a:t>
            </a:r>
            <a:r>
              <a:rPr lang="fr-BE" b="1" dirty="0">
                <a:solidFill>
                  <a:srgbClr val="004494"/>
                </a:solidFill>
              </a:rPr>
              <a:t>no obligation </a:t>
            </a:r>
            <a:r>
              <a:rPr lang="fr-BE" dirty="0">
                <a:solidFill>
                  <a:srgbClr val="004494"/>
                </a:solidFill>
              </a:rPr>
              <a:t>to </a:t>
            </a:r>
            <a:r>
              <a:rPr lang="fr-BE" dirty="0" err="1">
                <a:solidFill>
                  <a:srgbClr val="004494"/>
                </a:solidFill>
              </a:rPr>
              <a:t>publish</a:t>
            </a:r>
            <a:r>
              <a:rPr lang="fr-BE" dirty="0">
                <a:solidFill>
                  <a:srgbClr val="004494"/>
                </a:solidFill>
              </a:rPr>
              <a:t> </a:t>
            </a:r>
            <a:r>
              <a:rPr lang="fr-BE" dirty="0" err="1">
                <a:solidFill>
                  <a:srgbClr val="004494"/>
                </a:solidFill>
              </a:rPr>
              <a:t>there</a:t>
            </a:r>
            <a:r>
              <a:rPr lang="fr-BE" dirty="0">
                <a:solidFill>
                  <a:srgbClr val="004494"/>
                </a:solidFill>
              </a:rPr>
              <a:t>: but if </a:t>
            </a:r>
            <a:r>
              <a:rPr lang="fr-BE" dirty="0" err="1">
                <a:solidFill>
                  <a:srgbClr val="004494"/>
                </a:solidFill>
              </a:rPr>
              <a:t>you</a:t>
            </a:r>
            <a:r>
              <a:rPr lang="fr-BE" dirty="0">
                <a:solidFill>
                  <a:srgbClr val="004494"/>
                </a:solidFill>
              </a:rPr>
              <a:t> do, </a:t>
            </a:r>
            <a:r>
              <a:rPr lang="fr-BE" dirty="0" err="1">
                <a:solidFill>
                  <a:srgbClr val="004494"/>
                </a:solidFill>
              </a:rPr>
              <a:t>you</a:t>
            </a:r>
            <a:r>
              <a:rPr lang="fr-BE" dirty="0">
                <a:solidFill>
                  <a:srgbClr val="004494"/>
                </a:solidFill>
              </a:rPr>
              <a:t> </a:t>
            </a:r>
            <a:r>
              <a:rPr lang="fr-BE" dirty="0" err="1">
                <a:solidFill>
                  <a:srgbClr val="004494"/>
                </a:solidFill>
              </a:rPr>
              <a:t>comply</a:t>
            </a:r>
            <a:r>
              <a:rPr lang="fr-BE" dirty="0">
                <a:solidFill>
                  <a:srgbClr val="004494"/>
                </a:solidFill>
              </a:rPr>
              <a:t> </a:t>
            </a:r>
            <a:r>
              <a:rPr lang="fr-BE" dirty="0" err="1">
                <a:solidFill>
                  <a:srgbClr val="004494"/>
                </a:solidFill>
              </a:rPr>
              <a:t>with</a:t>
            </a:r>
            <a:r>
              <a:rPr lang="fr-BE" dirty="0">
                <a:solidFill>
                  <a:srgbClr val="004494"/>
                </a:solidFill>
              </a:rPr>
              <a:t> HE </a:t>
            </a:r>
            <a:r>
              <a:rPr lang="fr-BE" dirty="0" err="1">
                <a:solidFill>
                  <a:srgbClr val="004494"/>
                </a:solidFill>
              </a:rPr>
              <a:t>policy</a:t>
            </a:r>
            <a:endParaRPr lang="fr-BE" dirty="0">
              <a:solidFill>
                <a:srgbClr val="004494"/>
              </a:solidFill>
            </a:endParaRPr>
          </a:p>
          <a:p>
            <a:r>
              <a:rPr lang="en-GB" dirty="0">
                <a:solidFill>
                  <a:srgbClr val="004494"/>
                </a:solidFill>
                <a:hlinkClick r:id="rId2"/>
              </a:rPr>
              <a:t>https://open-research-europe.ec.europa.eu/</a:t>
            </a:r>
            <a:r>
              <a:rPr lang="en-GB" dirty="0">
                <a:solidFill>
                  <a:srgbClr val="004494"/>
                </a:solidFill>
              </a:rPr>
              <a:t> </a:t>
            </a:r>
          </a:p>
        </p:txBody>
      </p:sp>
      <p:sp>
        <p:nvSpPr>
          <p:cNvPr id="3" name="Title 2"/>
          <p:cNvSpPr>
            <a:spLocks noGrp="1"/>
          </p:cNvSpPr>
          <p:nvPr>
            <p:ph type="title"/>
          </p:nvPr>
        </p:nvSpPr>
        <p:spPr>
          <a:xfrm>
            <a:off x="1003643" y="514350"/>
            <a:ext cx="10445406" cy="1330324"/>
          </a:xfrm>
        </p:spPr>
        <p:txBody>
          <a:bodyPr/>
          <a:lstStyle/>
          <a:p>
            <a:r>
              <a:rPr lang="en-GB" sz="3600" dirty="0"/>
              <a:t>Open Research Europe: </a:t>
            </a:r>
            <a:br>
              <a:rPr lang="en-GB" sz="2800" b="1" dirty="0"/>
            </a:br>
            <a:r>
              <a:rPr lang="en-GB" sz="2400" i="1" dirty="0">
                <a:solidFill>
                  <a:srgbClr val="004494"/>
                </a:solidFill>
              </a:rPr>
              <a:t>A high-quality, reliable and efficient open access publishing venue for EU-funded research </a:t>
            </a:r>
            <a:br>
              <a:rPr lang="en-GB" sz="2800" i="1" dirty="0">
                <a:solidFill>
                  <a:srgbClr val="004494"/>
                </a:solidFill>
              </a:rPr>
            </a:br>
            <a:endParaRPr lang="en-GB" sz="2800" i="1" dirty="0"/>
          </a:p>
        </p:txBody>
      </p:sp>
      <p:pic>
        <p:nvPicPr>
          <p:cNvPr id="4" name="Picture 2" descr="Submit your article for publi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9649" y="5124455"/>
            <a:ext cx="2934380" cy="1652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371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714374" y="1052776"/>
            <a:ext cx="8106097" cy="360000"/>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endParaRPr lang="de-DE" sz="2400" dirty="0"/>
          </a:p>
        </p:txBody>
      </p:sp>
      <p:sp>
        <p:nvSpPr>
          <p:cNvPr id="7" name="Titel 6"/>
          <p:cNvSpPr>
            <a:spLocks noGrp="1"/>
          </p:cNvSpPr>
          <p:nvPr>
            <p:ph type="title"/>
          </p:nvPr>
        </p:nvSpPr>
        <p:spPr/>
        <p:txBody>
          <a:bodyPr/>
          <a:lstStyle/>
          <a:p>
            <a:r>
              <a:rPr lang="de-DE" dirty="0" err="1"/>
              <a:t>OpenAIRE</a:t>
            </a:r>
            <a:r>
              <a:rPr lang="de-DE" dirty="0"/>
              <a:t> - Services </a:t>
            </a:r>
            <a:r>
              <a:rPr lang="de-DE" dirty="0" err="1"/>
              <a:t>for</a:t>
            </a:r>
            <a:r>
              <a:rPr lang="de-DE" dirty="0"/>
              <a:t> Open Science</a:t>
            </a:r>
            <a:br>
              <a:rPr lang="de-DE" dirty="0"/>
            </a:br>
            <a:r>
              <a:rPr lang="de-DE" dirty="0">
                <a:hlinkClick r:id="rId3"/>
              </a:rPr>
              <a:t>https://www.openaire.eu/</a:t>
            </a:r>
            <a:r>
              <a:rPr lang="de-DE" dirty="0"/>
              <a:t> </a:t>
            </a:r>
            <a:endParaRPr lang="de-AT" dirty="0"/>
          </a:p>
        </p:txBody>
      </p:sp>
      <p:pic>
        <p:nvPicPr>
          <p:cNvPr id="4" name="Grafik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01968" y="1872418"/>
            <a:ext cx="10668001" cy="4639610"/>
          </a:xfrm>
          <a:prstGeom prst="rect">
            <a:avLst/>
          </a:prstGeom>
        </p:spPr>
      </p:pic>
    </p:spTree>
    <p:extLst>
      <p:ext uri="{BB962C8B-B14F-4D97-AF65-F5344CB8AC3E}">
        <p14:creationId xmlns:p14="http://schemas.microsoft.com/office/powerpoint/2010/main" val="169830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GB" dirty="0"/>
              <a:t>Horizontal Issues - Group Work</a:t>
            </a:r>
            <a:endParaRPr lang="de-AT" dirty="0"/>
          </a:p>
        </p:txBody>
      </p:sp>
      <p:sp>
        <p:nvSpPr>
          <p:cNvPr id="3" name="Untertitel 2"/>
          <p:cNvSpPr>
            <a:spLocks noGrp="1"/>
          </p:cNvSpPr>
          <p:nvPr>
            <p:ph type="subTitle" idx="1"/>
          </p:nvPr>
        </p:nvSpPr>
        <p:spPr/>
        <p:txBody>
          <a:bodyPr/>
          <a:lstStyle/>
          <a:p>
            <a:r>
              <a:rPr lang="de-DE" dirty="0" err="1"/>
              <a:t>Proposal</a:t>
            </a:r>
            <a:r>
              <a:rPr lang="de-DE" dirty="0"/>
              <a:t> Writing Camp </a:t>
            </a:r>
            <a:endParaRPr lang="de-AT" dirty="0"/>
          </a:p>
        </p:txBody>
      </p:sp>
    </p:spTree>
    <p:extLst>
      <p:ext uri="{BB962C8B-B14F-4D97-AF65-F5344CB8AC3E}">
        <p14:creationId xmlns:p14="http://schemas.microsoft.com/office/powerpoint/2010/main" val="3114245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714374" y="1052776"/>
            <a:ext cx="8106097" cy="360000"/>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endParaRPr lang="de-DE" sz="2400" dirty="0"/>
          </a:p>
        </p:txBody>
      </p:sp>
      <p:sp>
        <p:nvSpPr>
          <p:cNvPr id="2" name="Inhaltsplatzhalter 1"/>
          <p:cNvSpPr>
            <a:spLocks noGrp="1"/>
          </p:cNvSpPr>
          <p:nvPr>
            <p:ph idx="1"/>
          </p:nvPr>
        </p:nvSpPr>
        <p:spPr>
          <a:xfrm>
            <a:off x="838200" y="1369202"/>
            <a:ext cx="10515600" cy="4834365"/>
          </a:xfrm>
        </p:spPr>
        <p:txBody>
          <a:bodyPr/>
          <a:lstStyle/>
          <a:p>
            <a:r>
              <a:rPr lang="en-US" dirty="0"/>
              <a:t>IPR – Intellectual property rights</a:t>
            </a:r>
          </a:p>
          <a:p>
            <a:r>
              <a:rPr lang="en-US" dirty="0"/>
              <a:t>RRI -  Responsible Research and Innovation</a:t>
            </a:r>
          </a:p>
          <a:p>
            <a:r>
              <a:rPr lang="en-US" dirty="0"/>
              <a:t>Ethics</a:t>
            </a:r>
          </a:p>
          <a:p>
            <a:r>
              <a:rPr lang="en-US" dirty="0"/>
              <a:t>Open science</a:t>
            </a:r>
          </a:p>
          <a:p>
            <a:endParaRPr lang="de-AT" dirty="0"/>
          </a:p>
        </p:txBody>
      </p:sp>
      <p:sp>
        <p:nvSpPr>
          <p:cNvPr id="3" name="Titel 2"/>
          <p:cNvSpPr>
            <a:spLocks noGrp="1"/>
          </p:cNvSpPr>
          <p:nvPr>
            <p:ph type="title"/>
          </p:nvPr>
        </p:nvSpPr>
        <p:spPr/>
        <p:txBody>
          <a:bodyPr/>
          <a:lstStyle/>
          <a:p>
            <a:r>
              <a:rPr lang="de-DE" dirty="0" err="1"/>
              <a:t>Identify</a:t>
            </a:r>
            <a:r>
              <a:rPr lang="de-DE" dirty="0"/>
              <a:t> </a:t>
            </a:r>
            <a:r>
              <a:rPr lang="de-DE" dirty="0" err="1"/>
              <a:t>for</a:t>
            </a:r>
            <a:r>
              <a:rPr lang="de-DE" dirty="0"/>
              <a:t> </a:t>
            </a:r>
            <a:r>
              <a:rPr lang="de-DE" dirty="0" err="1"/>
              <a:t>your</a:t>
            </a:r>
            <a:r>
              <a:rPr lang="de-DE" dirty="0"/>
              <a:t> </a:t>
            </a:r>
            <a:r>
              <a:rPr lang="de-DE" dirty="0" err="1"/>
              <a:t>proposal</a:t>
            </a:r>
            <a:r>
              <a:rPr lang="de-DE" dirty="0"/>
              <a:t> </a:t>
            </a:r>
            <a:r>
              <a:rPr lang="de-DE" dirty="0" err="1"/>
              <a:t>key</a:t>
            </a:r>
            <a:r>
              <a:rPr lang="de-DE" dirty="0"/>
              <a:t> </a:t>
            </a:r>
            <a:r>
              <a:rPr lang="de-DE" dirty="0" err="1"/>
              <a:t>aspects</a:t>
            </a:r>
            <a:r>
              <a:rPr lang="de-DE" dirty="0"/>
              <a:t> </a:t>
            </a:r>
            <a:r>
              <a:rPr lang="de-DE" dirty="0" err="1"/>
              <a:t>of</a:t>
            </a:r>
            <a:r>
              <a:rPr lang="de-DE" dirty="0"/>
              <a:t>…</a:t>
            </a:r>
            <a:br>
              <a:rPr lang="de-AT" dirty="0"/>
            </a:br>
            <a:endParaRPr lang="de-AT" dirty="0"/>
          </a:p>
        </p:txBody>
      </p:sp>
      <p:sp>
        <p:nvSpPr>
          <p:cNvPr id="8" name="Inhaltsplatzhalter 2"/>
          <p:cNvSpPr txBox="1">
            <a:spLocks/>
          </p:cNvSpPr>
          <p:nvPr/>
        </p:nvSpPr>
        <p:spPr>
          <a:xfrm>
            <a:off x="1505769" y="3932309"/>
            <a:ext cx="8208912" cy="247225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de-DE" b="1" dirty="0" err="1"/>
              <a:t>Challenges</a:t>
            </a:r>
            <a:r>
              <a:rPr lang="de-DE" b="1" dirty="0"/>
              <a:t> </a:t>
            </a:r>
            <a:r>
              <a:rPr lang="de-DE" b="1" dirty="0" err="1"/>
              <a:t>you</a:t>
            </a:r>
            <a:r>
              <a:rPr lang="de-DE" b="1" dirty="0"/>
              <a:t> </a:t>
            </a:r>
            <a:r>
              <a:rPr lang="de-DE" b="1" dirty="0" err="1"/>
              <a:t>see</a:t>
            </a:r>
            <a:r>
              <a:rPr lang="de-DE" b="1" dirty="0"/>
              <a:t>?</a:t>
            </a:r>
          </a:p>
          <a:p>
            <a:pPr lvl="1"/>
            <a:r>
              <a:rPr lang="de-DE" b="1" dirty="0" err="1"/>
              <a:t>Opportunities</a:t>
            </a:r>
            <a:r>
              <a:rPr lang="de-DE" b="1" dirty="0"/>
              <a:t> </a:t>
            </a:r>
            <a:r>
              <a:rPr lang="de-DE" b="1" dirty="0" err="1"/>
              <a:t>created</a:t>
            </a:r>
            <a:r>
              <a:rPr lang="de-DE" b="1" dirty="0"/>
              <a:t> </a:t>
            </a:r>
            <a:r>
              <a:rPr lang="de-DE" b="1" dirty="0" err="1"/>
              <a:t>by</a:t>
            </a:r>
            <a:r>
              <a:rPr lang="de-DE" b="1" dirty="0"/>
              <a:t> </a:t>
            </a:r>
            <a:r>
              <a:rPr lang="de-DE" b="1" dirty="0" err="1"/>
              <a:t>action</a:t>
            </a:r>
            <a:r>
              <a:rPr lang="de-DE" b="1" dirty="0"/>
              <a:t>?</a:t>
            </a:r>
          </a:p>
          <a:p>
            <a:pPr lvl="1"/>
            <a:r>
              <a:rPr lang="de-DE" b="1" dirty="0" err="1"/>
              <a:t>What</a:t>
            </a:r>
            <a:r>
              <a:rPr lang="de-DE" b="1" dirty="0"/>
              <a:t> </a:t>
            </a:r>
            <a:r>
              <a:rPr lang="de-DE" b="1" dirty="0" err="1"/>
              <a:t>needs</a:t>
            </a:r>
            <a:r>
              <a:rPr lang="de-DE" b="1" dirty="0"/>
              <a:t> </a:t>
            </a:r>
            <a:r>
              <a:rPr lang="de-DE" b="1" dirty="0" err="1"/>
              <a:t>to</a:t>
            </a:r>
            <a:r>
              <a:rPr lang="de-DE" b="1" dirty="0"/>
              <a:t> </a:t>
            </a:r>
            <a:r>
              <a:rPr lang="de-DE" b="1" dirty="0" err="1"/>
              <a:t>be</a:t>
            </a:r>
            <a:r>
              <a:rPr lang="de-DE" b="1" dirty="0"/>
              <a:t> </a:t>
            </a:r>
            <a:r>
              <a:rPr lang="de-DE" b="1" dirty="0" err="1"/>
              <a:t>done</a:t>
            </a:r>
            <a:r>
              <a:rPr lang="de-DE" b="1" dirty="0"/>
              <a:t> </a:t>
            </a:r>
            <a:r>
              <a:rPr lang="de-DE" b="1" dirty="0" err="1"/>
              <a:t>to</a:t>
            </a:r>
            <a:r>
              <a:rPr lang="de-DE" b="1" dirty="0"/>
              <a:t> </a:t>
            </a:r>
            <a:r>
              <a:rPr lang="de-DE" b="1" dirty="0" err="1"/>
              <a:t>integrate</a:t>
            </a:r>
            <a:r>
              <a:rPr lang="de-DE" b="1" dirty="0"/>
              <a:t> </a:t>
            </a:r>
            <a:r>
              <a:rPr lang="de-DE" b="1" dirty="0" err="1"/>
              <a:t>the</a:t>
            </a:r>
            <a:r>
              <a:rPr lang="de-DE" b="1" dirty="0"/>
              <a:t> </a:t>
            </a:r>
            <a:r>
              <a:rPr lang="de-DE" b="1" dirty="0" err="1"/>
              <a:t>issues</a:t>
            </a:r>
            <a:r>
              <a:rPr lang="de-DE" b="1" dirty="0"/>
              <a:t> </a:t>
            </a:r>
            <a:r>
              <a:rPr lang="de-DE" b="1" dirty="0" err="1"/>
              <a:t>adequately</a:t>
            </a:r>
            <a:r>
              <a:rPr lang="de-DE" b="1" dirty="0"/>
              <a:t> in </a:t>
            </a:r>
            <a:r>
              <a:rPr lang="de-DE" b="1" dirty="0" err="1"/>
              <a:t>your</a:t>
            </a:r>
            <a:r>
              <a:rPr lang="de-DE" b="1" dirty="0"/>
              <a:t> </a:t>
            </a:r>
            <a:r>
              <a:rPr lang="de-DE" b="1" dirty="0" err="1"/>
              <a:t>project</a:t>
            </a:r>
            <a:r>
              <a:rPr lang="de-DE" b="1" dirty="0"/>
              <a:t>?</a:t>
            </a:r>
          </a:p>
        </p:txBody>
      </p:sp>
    </p:spTree>
    <p:extLst>
      <p:ext uri="{BB962C8B-B14F-4D97-AF65-F5344CB8AC3E}">
        <p14:creationId xmlns:p14="http://schemas.microsoft.com/office/powerpoint/2010/main" val="538037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7999"/>
            <a:ext cx="10515600" cy="547925"/>
          </a:xfrm>
        </p:spPr>
        <p:txBody>
          <a:bodyPr anchor="t" anchorCtr="0">
            <a:noAutofit/>
          </a:bodyPr>
          <a:lstStyle/>
          <a:p>
            <a:r>
              <a:rPr lang="en-US" altLang="en-US" sz="3200" dirty="0">
                <a:solidFill>
                  <a:schemeClr val="tx2"/>
                </a:solidFill>
              </a:rPr>
              <a:t>Contact us! </a:t>
            </a:r>
            <a:endParaRPr lang="en-GB" sz="3200" b="0" dirty="0">
              <a:solidFill>
                <a:schemeClr val="tx2"/>
              </a:solidFill>
            </a:endParaRPr>
          </a:p>
        </p:txBody>
      </p:sp>
      <p:sp>
        <p:nvSpPr>
          <p:cNvPr id="4" name="Text Placeholder 2"/>
          <p:cNvSpPr txBox="1">
            <a:spLocks/>
          </p:cNvSpPr>
          <p:nvPr/>
        </p:nvSpPr>
        <p:spPr>
          <a:xfrm>
            <a:off x="838200" y="1742536"/>
            <a:ext cx="10515600" cy="4805937"/>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indent="-360000">
              <a:buClr>
                <a:schemeClr val="accent2"/>
              </a:buClr>
              <a:buFont typeface="Arial" panose="020B0604020202020204" pitchFamily="34" charset="0"/>
              <a:buChar char="●"/>
              <a:defRPr/>
            </a:pPr>
            <a:r>
              <a:rPr lang="en-US" sz="2300" b="0" dirty="0">
                <a:solidFill>
                  <a:schemeClr val="tx1"/>
                </a:solidFill>
                <a:cs typeface="Arial" panose="020B0604020202020204" pitchFamily="34" charset="0"/>
              </a:rPr>
              <a:t>Trainer 1</a:t>
            </a:r>
          </a:p>
          <a:p>
            <a:pPr marL="360000" indent="-360000">
              <a:buClr>
                <a:schemeClr val="accent2"/>
              </a:buClr>
              <a:buFont typeface="Arial" panose="020B0604020202020204" pitchFamily="34" charset="0"/>
              <a:buChar char="●"/>
              <a:defRPr/>
            </a:pPr>
            <a:r>
              <a:rPr lang="en-US" sz="2300" b="0" dirty="0">
                <a:solidFill>
                  <a:schemeClr val="tx1"/>
                </a:solidFill>
                <a:cs typeface="Arial" panose="020B0604020202020204" pitchFamily="34" charset="0"/>
              </a:rPr>
              <a:t>Trainer 2</a:t>
            </a:r>
          </a:p>
          <a:p>
            <a:pPr marL="360000" indent="-360000">
              <a:buClr>
                <a:schemeClr val="accent2"/>
              </a:buClr>
              <a:buFont typeface="Arial" panose="020B0604020202020204" pitchFamily="34" charset="0"/>
              <a:buChar char="●"/>
              <a:defRPr/>
            </a:pPr>
            <a:endParaRPr lang="en-US" sz="2300" b="0" dirty="0">
              <a:solidFill>
                <a:schemeClr val="tx1"/>
              </a:solidFill>
              <a:cs typeface="Arial" panose="020B0604020202020204" pitchFamily="34" charset="0"/>
            </a:endParaRPr>
          </a:p>
          <a:p>
            <a:pPr>
              <a:buClr>
                <a:schemeClr val="accent2"/>
              </a:buClr>
              <a:defRPr/>
            </a:pPr>
            <a:br>
              <a:rPr lang="en-US" sz="2300" b="0" dirty="0">
                <a:solidFill>
                  <a:schemeClr val="tx1"/>
                </a:solidFill>
                <a:cs typeface="Arial" panose="020B0604020202020204" pitchFamily="34" charset="0"/>
              </a:rPr>
            </a:br>
            <a:endParaRPr lang="en-US" sz="2300" b="0" dirty="0">
              <a:solidFill>
                <a:schemeClr val="tx1"/>
              </a:solidFill>
              <a:cs typeface="Arial" panose="020B0604020202020204" pitchFamily="34" charset="0"/>
            </a:endParaRPr>
          </a:p>
        </p:txBody>
      </p:sp>
    </p:spTree>
    <p:extLst>
      <p:ext uri="{BB962C8B-B14F-4D97-AF65-F5344CB8AC3E}">
        <p14:creationId xmlns:p14="http://schemas.microsoft.com/office/powerpoint/2010/main" val="792864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30388" y="2444928"/>
            <a:ext cx="8229600" cy="1373951"/>
          </a:xfrm>
          <a:prstGeom prst="rect">
            <a:avLst/>
          </a:prstGeom>
        </p:spPr>
        <p:txBody>
          <a:bodyPr wrap="none" tIns="0" bIns="0" anchor="t" anchorCtr="0"/>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algn="ctr">
              <a:lnSpc>
                <a:spcPct val="200000"/>
              </a:lnSpc>
            </a:pPr>
            <a:r>
              <a:rPr lang="en-GB" sz="5400" b="0" kern="0" dirty="0">
                <a:solidFill>
                  <a:schemeClr val="accent4"/>
                </a:solidFill>
              </a:rPr>
              <a:t>Thank you!</a:t>
            </a:r>
          </a:p>
          <a:p>
            <a:pPr algn="ctr"/>
            <a:br>
              <a:rPr lang="en-GB" b="0" kern="0" dirty="0">
                <a:latin typeface="EC Square Sans Pro" panose="020B0506040000020004" pitchFamily="34" charset="0"/>
              </a:rPr>
            </a:br>
            <a:r>
              <a:rPr lang="en-GB" b="0" kern="0" dirty="0">
                <a:latin typeface="EC Square Sans Pro" panose="020B0506040000020004" pitchFamily="34" charset="0"/>
              </a:rPr>
              <a:t> </a:t>
            </a:r>
            <a:br>
              <a:rPr lang="en-GB" b="0" kern="0" dirty="0">
                <a:latin typeface="EC Square Sans Pro" panose="020B0506040000020004" pitchFamily="34" charset="0"/>
              </a:rPr>
            </a:br>
            <a:br>
              <a:rPr lang="en-GB" b="0" kern="0" dirty="0">
                <a:latin typeface="EC Square Sans Pro" panose="020B0506040000020004" pitchFamily="34" charset="0"/>
              </a:rPr>
            </a:br>
            <a:br>
              <a:rPr lang="en-GB" kern="0" dirty="0"/>
            </a:br>
            <a:endParaRPr lang="en-GB" kern="0" dirty="0"/>
          </a:p>
        </p:txBody>
      </p:sp>
      <p:sp>
        <p:nvSpPr>
          <p:cNvPr id="5" name="TextBox 4"/>
          <p:cNvSpPr txBox="1"/>
          <p:nvPr/>
        </p:nvSpPr>
        <p:spPr>
          <a:xfrm>
            <a:off x="3107899" y="4221088"/>
            <a:ext cx="5674579" cy="523220"/>
          </a:xfrm>
          <a:prstGeom prst="rect">
            <a:avLst/>
          </a:prstGeom>
          <a:noFill/>
        </p:spPr>
        <p:txBody>
          <a:bodyPr wrap="square" lIns="0" rtlCol="0" anchor="ctr" anchorCtr="0">
            <a:spAutoFit/>
          </a:bodyPr>
          <a:lstStyle/>
          <a:p>
            <a:pPr algn="ctr"/>
            <a:r>
              <a:rPr lang="en-GB" sz="2800" b="1" dirty="0">
                <a:solidFill>
                  <a:schemeClr val="tx2"/>
                </a:solidFill>
                <a:latin typeface="Arial" panose="020B0604020202020204" pitchFamily="34" charset="0"/>
                <a:cs typeface="Arial" panose="020B0604020202020204" pitchFamily="34" charset="0"/>
              </a:rPr>
              <a:t>#</a:t>
            </a:r>
            <a:r>
              <a:rPr lang="en-GB" sz="2800" b="1" dirty="0" err="1">
                <a:solidFill>
                  <a:schemeClr val="tx2"/>
                </a:solidFill>
                <a:latin typeface="Arial" panose="020B0604020202020204" pitchFamily="34" charset="0"/>
                <a:cs typeface="Arial" panose="020B0604020202020204" pitchFamily="34" charset="0"/>
              </a:rPr>
              <a:t>HorizonEU</a:t>
            </a:r>
            <a:endParaRPr lang="en-GB" sz="2800" b="1" dirty="0">
              <a:solidFill>
                <a:schemeClr val="tx2"/>
              </a:solidFill>
              <a:latin typeface="Arial" panose="020B0604020202020204" pitchFamily="34" charset="0"/>
              <a:cs typeface="Arial" panose="020B0604020202020204" pitchFamily="34" charset="0"/>
            </a:endParaRPr>
          </a:p>
        </p:txBody>
      </p:sp>
      <p:sp>
        <p:nvSpPr>
          <p:cNvPr id="6" name="TextBox 5"/>
          <p:cNvSpPr txBox="1"/>
          <p:nvPr/>
        </p:nvSpPr>
        <p:spPr>
          <a:xfrm>
            <a:off x="2965428" y="4765568"/>
            <a:ext cx="5959520" cy="523220"/>
          </a:xfrm>
          <a:prstGeom prst="rect">
            <a:avLst/>
          </a:prstGeom>
          <a:noFill/>
        </p:spPr>
        <p:txBody>
          <a:bodyPr wrap="square" rtlCol="0">
            <a:spAutoFit/>
          </a:bodyPr>
          <a:lstStyle/>
          <a:p>
            <a:pPr algn="ctr"/>
            <a:r>
              <a:rPr lang="en-US" sz="1800" b="1" u="sng" dirty="0">
                <a:solidFill>
                  <a:schemeClr val="tx2"/>
                </a:solidFill>
                <a:latin typeface="+mj-lt"/>
                <a:hlinkClick r:id="rId2"/>
              </a:rPr>
              <a:t>http://ec.europa.eu/horizon-europe</a:t>
            </a:r>
            <a:endParaRPr lang="en-GB" sz="1800" b="1" u="sng" dirty="0">
              <a:solidFill>
                <a:schemeClr val="tx2"/>
              </a:solidFill>
              <a:latin typeface="+mj-lt"/>
            </a:endParaRPr>
          </a:p>
          <a:p>
            <a:pPr algn="ctr"/>
            <a:endParaRPr lang="en-GB" sz="1000" b="0" dirty="0" err="1">
              <a:solidFill>
                <a:schemeClr val="accent3"/>
              </a:solidFill>
            </a:endParaRPr>
          </a:p>
        </p:txBody>
      </p:sp>
    </p:spTree>
    <p:extLst>
      <p:ext uri="{BB962C8B-B14F-4D97-AF65-F5344CB8AC3E}">
        <p14:creationId xmlns:p14="http://schemas.microsoft.com/office/powerpoint/2010/main" val="1658662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GB" dirty="0"/>
              <a:t>Intellectual Property Rights - IPR</a:t>
            </a:r>
            <a:endParaRPr lang="de-AT" dirty="0"/>
          </a:p>
        </p:txBody>
      </p:sp>
      <p:sp>
        <p:nvSpPr>
          <p:cNvPr id="3" name="Untertitel 2"/>
          <p:cNvSpPr>
            <a:spLocks noGrp="1"/>
          </p:cNvSpPr>
          <p:nvPr>
            <p:ph type="subTitle" idx="1"/>
          </p:nvPr>
        </p:nvSpPr>
        <p:spPr/>
        <p:txBody>
          <a:bodyPr/>
          <a:lstStyle/>
          <a:p>
            <a:r>
              <a:rPr lang="de-DE" dirty="0" err="1"/>
              <a:t>Proposal</a:t>
            </a:r>
            <a:r>
              <a:rPr lang="de-DE" dirty="0"/>
              <a:t> Writing Camp </a:t>
            </a:r>
            <a:endParaRPr lang="de-AT" dirty="0"/>
          </a:p>
        </p:txBody>
      </p:sp>
    </p:spTree>
    <p:extLst>
      <p:ext uri="{BB962C8B-B14F-4D97-AF65-F5344CB8AC3E}">
        <p14:creationId xmlns:p14="http://schemas.microsoft.com/office/powerpoint/2010/main" val="1769452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AT" dirty="0" err="1"/>
              <a:t>Intellectual</a:t>
            </a:r>
            <a:r>
              <a:rPr lang="de-AT" dirty="0"/>
              <a:t> Property </a:t>
            </a:r>
            <a:r>
              <a:rPr lang="de-AT" dirty="0" err="1"/>
              <a:t>rules</a:t>
            </a:r>
            <a:br>
              <a:rPr lang="en-US" dirty="0"/>
            </a:br>
            <a:endParaRPr lang="de-AT" dirty="0"/>
          </a:p>
        </p:txBody>
      </p:sp>
      <p:sp>
        <p:nvSpPr>
          <p:cNvPr id="5" name="Titel 1"/>
          <p:cNvSpPr txBox="1">
            <a:spLocks/>
          </p:cNvSpPr>
          <p:nvPr/>
        </p:nvSpPr>
        <p:spPr>
          <a:xfrm>
            <a:off x="714374" y="1052776"/>
            <a:ext cx="8106097" cy="360000"/>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endParaRPr lang="de-DE" sz="2400" dirty="0"/>
          </a:p>
        </p:txBody>
      </p:sp>
      <p:sp>
        <p:nvSpPr>
          <p:cNvPr id="6" name="Content Placeholder 2"/>
          <p:cNvSpPr>
            <a:spLocks noGrp="1"/>
          </p:cNvSpPr>
          <p:nvPr>
            <p:ph idx="1"/>
          </p:nvPr>
        </p:nvSpPr>
        <p:spPr>
          <a:xfrm>
            <a:off x="838200" y="1232776"/>
            <a:ext cx="9553575" cy="3969256"/>
          </a:xfrm>
        </p:spPr>
        <p:txBody>
          <a:bodyPr/>
          <a:lstStyle/>
          <a:p>
            <a:pPr marL="0" indent="0">
              <a:buNone/>
            </a:pPr>
            <a:r>
              <a:rPr lang="en-US" b="1" dirty="0"/>
              <a:t>The IP rules in Horizon Europe can be found in:</a:t>
            </a:r>
            <a:endParaRPr lang="en-US" dirty="0"/>
          </a:p>
          <a:p>
            <a:pPr marL="228600" lvl="1">
              <a:spcBef>
                <a:spcPts val="0"/>
              </a:spcBef>
              <a:buClr>
                <a:srgbClr val="580B95"/>
              </a:buClr>
              <a:buFont typeface="Wingdings" panose="05000000000000000000" pitchFamily="2" charset="2"/>
              <a:buChar char="§"/>
              <a:defRPr/>
            </a:pPr>
            <a:r>
              <a:rPr lang="de-AT" dirty="0" err="1"/>
              <a:t>the</a:t>
            </a:r>
            <a:r>
              <a:rPr lang="de-AT" dirty="0"/>
              <a:t> Rules </a:t>
            </a:r>
            <a:r>
              <a:rPr lang="de-AT" dirty="0" err="1"/>
              <a:t>for</a:t>
            </a:r>
            <a:r>
              <a:rPr lang="de-AT" dirty="0"/>
              <a:t> </a:t>
            </a:r>
            <a:r>
              <a:rPr lang="de-AT" dirty="0" err="1"/>
              <a:t>Participation</a:t>
            </a:r>
            <a:endParaRPr lang="de-AT" dirty="0"/>
          </a:p>
          <a:p>
            <a:pPr marL="228600" lvl="1">
              <a:spcBef>
                <a:spcPts val="0"/>
              </a:spcBef>
              <a:buClr>
                <a:srgbClr val="580B95"/>
              </a:buClr>
              <a:buFont typeface="Wingdings" panose="05000000000000000000" pitchFamily="2" charset="2"/>
              <a:buChar char="§"/>
              <a:defRPr/>
            </a:pPr>
            <a:r>
              <a:rPr lang="de-AT" dirty="0" err="1"/>
              <a:t>the</a:t>
            </a:r>
            <a:r>
              <a:rPr lang="de-AT" dirty="0"/>
              <a:t> (</a:t>
            </a:r>
            <a:r>
              <a:rPr lang="de-AT" dirty="0" err="1"/>
              <a:t>model</a:t>
            </a:r>
            <a:r>
              <a:rPr lang="de-AT" dirty="0"/>
              <a:t>) Grant Agreement </a:t>
            </a:r>
          </a:p>
          <a:p>
            <a:pPr marL="228600" lvl="1">
              <a:spcBef>
                <a:spcPts val="0"/>
              </a:spcBef>
              <a:buClr>
                <a:srgbClr val="580B95"/>
              </a:buClr>
              <a:buFont typeface="Wingdings" panose="05000000000000000000" pitchFamily="2" charset="2"/>
              <a:buChar char="§"/>
              <a:defRPr/>
            </a:pPr>
            <a:r>
              <a:rPr lang="de-AT" dirty="0" err="1"/>
              <a:t>the</a:t>
            </a:r>
            <a:r>
              <a:rPr lang="de-AT" dirty="0"/>
              <a:t> </a:t>
            </a:r>
            <a:r>
              <a:rPr lang="de-AT" dirty="0" err="1"/>
              <a:t>applicable</a:t>
            </a:r>
            <a:r>
              <a:rPr lang="de-AT" dirty="0"/>
              <a:t> </a:t>
            </a:r>
            <a:r>
              <a:rPr lang="de-AT" dirty="0" err="1"/>
              <a:t>work</a:t>
            </a:r>
            <a:r>
              <a:rPr lang="de-AT" dirty="0"/>
              <a:t> </a:t>
            </a:r>
            <a:r>
              <a:rPr lang="de-AT" dirty="0" err="1"/>
              <a:t>programme</a:t>
            </a:r>
            <a:endParaRPr lang="de-AT" dirty="0"/>
          </a:p>
          <a:p>
            <a:pPr marL="228600" lvl="1">
              <a:spcBef>
                <a:spcPts val="0"/>
              </a:spcBef>
              <a:buClr>
                <a:srgbClr val="580B95"/>
              </a:buClr>
              <a:buFont typeface="Wingdings" panose="05000000000000000000" pitchFamily="2" charset="2"/>
              <a:buChar char="§"/>
              <a:defRPr/>
            </a:pPr>
            <a:r>
              <a:rPr lang="en-US" dirty="0"/>
              <a:t>Online Manual(IP section is a work in progress)</a:t>
            </a:r>
          </a:p>
          <a:p>
            <a:endParaRPr lang="de-AT" dirty="0"/>
          </a:p>
          <a:p>
            <a:pPr marL="0" indent="0">
              <a:buNone/>
            </a:pPr>
            <a:r>
              <a:rPr lang="en-US" dirty="0"/>
              <a:t>How to find them: </a:t>
            </a:r>
            <a:r>
              <a:rPr lang="en-US" b="1" dirty="0"/>
              <a:t>Funding &amp; Tenders Portal</a:t>
            </a:r>
            <a:endParaRPr lang="en-US" dirty="0"/>
          </a:p>
          <a:p>
            <a:pPr marL="0" indent="0">
              <a:buNone/>
            </a:pPr>
            <a:r>
              <a:rPr lang="de-AT" dirty="0">
                <a:hlinkClick r:id="rId3"/>
              </a:rPr>
              <a:t>https://ec.europa.eu/info/funding-tenders/opportunities/portal/screen/how-to-participate/reference-documents</a:t>
            </a:r>
            <a:r>
              <a:rPr lang="de-AT" dirty="0"/>
              <a:t> </a:t>
            </a:r>
            <a:endParaRPr lang="en-GB" altLang="en-US" dirty="0"/>
          </a:p>
        </p:txBody>
      </p:sp>
    </p:spTree>
    <p:extLst>
      <p:ext uri="{BB962C8B-B14F-4D97-AF65-F5344CB8AC3E}">
        <p14:creationId xmlns:p14="http://schemas.microsoft.com/office/powerpoint/2010/main" val="1220653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AT" dirty="0" err="1"/>
              <a:t>Intellectual</a:t>
            </a:r>
            <a:r>
              <a:rPr lang="de-AT" dirty="0"/>
              <a:t> Property Guide – </a:t>
            </a:r>
            <a:r>
              <a:rPr lang="de-AT" dirty="0" err="1"/>
              <a:t>by</a:t>
            </a:r>
            <a:r>
              <a:rPr lang="de-AT" dirty="0"/>
              <a:t> IPR Helpdesk</a:t>
            </a:r>
            <a:br>
              <a:rPr lang="en-US" dirty="0"/>
            </a:br>
            <a:endParaRPr lang="de-AT" dirty="0"/>
          </a:p>
        </p:txBody>
      </p:sp>
      <p:sp>
        <p:nvSpPr>
          <p:cNvPr id="5" name="Titel 1"/>
          <p:cNvSpPr txBox="1">
            <a:spLocks/>
          </p:cNvSpPr>
          <p:nvPr/>
        </p:nvSpPr>
        <p:spPr>
          <a:xfrm>
            <a:off x="714374" y="1052776"/>
            <a:ext cx="8106097" cy="360000"/>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endParaRPr lang="de-DE" sz="2400" dirty="0"/>
          </a:p>
        </p:txBody>
      </p:sp>
      <p:sp>
        <p:nvSpPr>
          <p:cNvPr id="6" name="Content Placeholder 2"/>
          <p:cNvSpPr>
            <a:spLocks noGrp="1"/>
          </p:cNvSpPr>
          <p:nvPr>
            <p:ph idx="1"/>
          </p:nvPr>
        </p:nvSpPr>
        <p:spPr>
          <a:xfrm>
            <a:off x="838200" y="1232776"/>
            <a:ext cx="10515600" cy="4577474"/>
          </a:xfrm>
        </p:spPr>
        <p:txBody>
          <a:bodyPr/>
          <a:lstStyle/>
          <a:p>
            <a:pPr marL="0" indent="0">
              <a:buNone/>
            </a:pPr>
            <a:r>
              <a:rPr lang="en-GB" sz="1600" b="1" dirty="0">
                <a:hlinkClick r:id="rId3"/>
              </a:rPr>
              <a:t>https://intellectual-property-helpdesk.ec.europa.eu/regional-helpdesks/european-ip-helpdesk/ip-guides_en</a:t>
            </a:r>
            <a:endParaRPr lang="en-GB" sz="1600" b="1" dirty="0"/>
          </a:p>
          <a:p>
            <a:pPr marL="0" indent="0">
              <a:buNone/>
            </a:pPr>
            <a:endParaRPr lang="en-GB" altLang="en-US" dirty="0"/>
          </a:p>
        </p:txBody>
      </p:sp>
      <p:pic>
        <p:nvPicPr>
          <p:cNvPr id="2" name="Grafik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41068" y="1652940"/>
            <a:ext cx="8138714" cy="5024284"/>
          </a:xfrm>
          <a:prstGeom prst="rect">
            <a:avLst/>
          </a:prstGeom>
        </p:spPr>
      </p:pic>
    </p:spTree>
    <p:extLst>
      <p:ext uri="{BB962C8B-B14F-4D97-AF65-F5344CB8AC3E}">
        <p14:creationId xmlns:p14="http://schemas.microsoft.com/office/powerpoint/2010/main" val="2692173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AT" dirty="0" err="1"/>
              <a:t>Intellectual</a:t>
            </a:r>
            <a:r>
              <a:rPr lang="de-AT" dirty="0"/>
              <a:t> Property </a:t>
            </a:r>
            <a:r>
              <a:rPr lang="de-AT" dirty="0" err="1"/>
              <a:t>rules</a:t>
            </a:r>
            <a:br>
              <a:rPr lang="en-US" dirty="0"/>
            </a:br>
            <a:endParaRPr lang="de-AT" dirty="0"/>
          </a:p>
        </p:txBody>
      </p:sp>
      <p:sp>
        <p:nvSpPr>
          <p:cNvPr id="5" name="Titel 1"/>
          <p:cNvSpPr txBox="1">
            <a:spLocks/>
          </p:cNvSpPr>
          <p:nvPr/>
        </p:nvSpPr>
        <p:spPr>
          <a:xfrm>
            <a:off x="714374" y="1052776"/>
            <a:ext cx="8106097" cy="360000"/>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endParaRPr lang="de-DE" sz="2400" dirty="0"/>
          </a:p>
        </p:txBody>
      </p:sp>
      <p:sp>
        <p:nvSpPr>
          <p:cNvPr id="6" name="Content Placeholder 2"/>
          <p:cNvSpPr>
            <a:spLocks noGrp="1"/>
          </p:cNvSpPr>
          <p:nvPr>
            <p:ph idx="1"/>
          </p:nvPr>
        </p:nvSpPr>
        <p:spPr>
          <a:xfrm>
            <a:off x="838200" y="1232776"/>
            <a:ext cx="9553575" cy="4577474"/>
          </a:xfrm>
        </p:spPr>
        <p:txBody>
          <a:bodyPr/>
          <a:lstStyle/>
          <a:p>
            <a:pPr marL="0" indent="0">
              <a:buNone/>
            </a:pPr>
            <a:r>
              <a:rPr lang="en-GB" b="1" dirty="0"/>
              <a:t>Background</a:t>
            </a:r>
            <a:endParaRPr lang="en-GB" dirty="0"/>
          </a:p>
          <a:p>
            <a:pPr marL="228600" lvl="1">
              <a:spcBef>
                <a:spcPts val="0"/>
              </a:spcBef>
              <a:buClr>
                <a:srgbClr val="580B95"/>
              </a:buClr>
              <a:buFont typeface="Wingdings" panose="05000000000000000000" pitchFamily="2" charset="2"/>
              <a:buChar char="§"/>
              <a:defRPr/>
            </a:pPr>
            <a:r>
              <a:rPr lang="en-GB" dirty="0"/>
              <a:t>Tangible or intangible input (data, knowhow, information) which is held by the project partners prior to their accession to the GA. Includes IP such as copyright, patents /patent applications (filed prior to access to GA).</a:t>
            </a:r>
          </a:p>
          <a:p>
            <a:pPr marL="228600" lvl="1">
              <a:spcBef>
                <a:spcPts val="0"/>
              </a:spcBef>
              <a:buClr>
                <a:srgbClr val="580B95"/>
              </a:buClr>
              <a:buFont typeface="Wingdings" panose="05000000000000000000" pitchFamily="2" charset="2"/>
              <a:buChar char="§"/>
              <a:defRPr/>
            </a:pPr>
            <a:r>
              <a:rPr lang="en-GB" dirty="0"/>
              <a:t>Rule: taking part in Horizon projects does not have any influence upon the ownership of background = </a:t>
            </a:r>
            <a:r>
              <a:rPr lang="en-GB" b="1" dirty="0"/>
              <a:t>your background remains yours!</a:t>
            </a:r>
          </a:p>
          <a:p>
            <a:pPr marL="0" indent="0">
              <a:buNone/>
            </a:pPr>
            <a:r>
              <a:rPr lang="en-GB" b="1" dirty="0"/>
              <a:t>Results</a:t>
            </a:r>
            <a:endParaRPr lang="en-GB" dirty="0"/>
          </a:p>
          <a:p>
            <a:pPr marL="228600" lvl="1">
              <a:spcBef>
                <a:spcPts val="0"/>
              </a:spcBef>
              <a:buClr>
                <a:srgbClr val="580B95"/>
              </a:buClr>
              <a:buFont typeface="Wingdings" panose="05000000000000000000" pitchFamily="2" charset="2"/>
              <a:buChar char="§"/>
              <a:defRPr/>
            </a:pPr>
            <a:r>
              <a:rPr lang="en-GB" dirty="0"/>
              <a:t>All results which are generated under the project – whether or not protectable. Such results may include copyright, design or patent rights, trademarks or others, and </a:t>
            </a:r>
            <a:r>
              <a:rPr lang="en-GB" b="1" dirty="0"/>
              <a:t>belong to the partners who have generated them</a:t>
            </a:r>
            <a:r>
              <a:rPr lang="en-GB" dirty="0"/>
              <a:t>.</a:t>
            </a:r>
            <a:endParaRPr lang="en-GB" altLang="en-US" dirty="0"/>
          </a:p>
        </p:txBody>
      </p:sp>
    </p:spTree>
    <p:extLst>
      <p:ext uri="{BB962C8B-B14F-4D97-AF65-F5344CB8AC3E}">
        <p14:creationId xmlns:p14="http://schemas.microsoft.com/office/powerpoint/2010/main" val="3335429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AT" dirty="0" err="1"/>
              <a:t>Intellectual</a:t>
            </a:r>
            <a:r>
              <a:rPr lang="de-AT" dirty="0"/>
              <a:t> Property </a:t>
            </a:r>
            <a:r>
              <a:rPr lang="de-AT" dirty="0" err="1"/>
              <a:t>rules</a:t>
            </a:r>
            <a:br>
              <a:rPr lang="en-US" dirty="0"/>
            </a:br>
            <a:endParaRPr lang="de-AT" dirty="0"/>
          </a:p>
        </p:txBody>
      </p:sp>
      <p:sp>
        <p:nvSpPr>
          <p:cNvPr id="5" name="Titel 1"/>
          <p:cNvSpPr txBox="1">
            <a:spLocks/>
          </p:cNvSpPr>
          <p:nvPr/>
        </p:nvSpPr>
        <p:spPr>
          <a:xfrm>
            <a:off x="714374" y="1052776"/>
            <a:ext cx="8106097" cy="360000"/>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endParaRPr lang="de-DE" sz="2400" dirty="0"/>
          </a:p>
        </p:txBody>
      </p:sp>
      <p:sp>
        <p:nvSpPr>
          <p:cNvPr id="6" name="Content Placeholder 2"/>
          <p:cNvSpPr>
            <a:spLocks noGrp="1"/>
          </p:cNvSpPr>
          <p:nvPr>
            <p:ph idx="1"/>
          </p:nvPr>
        </p:nvSpPr>
        <p:spPr>
          <a:xfrm>
            <a:off x="838200" y="1232776"/>
            <a:ext cx="9553575" cy="4577474"/>
          </a:xfrm>
        </p:spPr>
        <p:txBody>
          <a:bodyPr/>
          <a:lstStyle/>
          <a:p>
            <a:pPr marL="0" indent="0">
              <a:buNone/>
            </a:pPr>
            <a:r>
              <a:rPr lang="en-GB" b="1" dirty="0"/>
              <a:t>Access rights</a:t>
            </a:r>
            <a:endParaRPr lang="en-GB" dirty="0"/>
          </a:p>
          <a:p>
            <a:pPr>
              <a:buFont typeface="Wingdings" panose="05000000000000000000" pitchFamily="2" charset="2"/>
              <a:buChar char="§"/>
            </a:pPr>
            <a:r>
              <a:rPr lang="en-GB" sz="2000" dirty="0"/>
              <a:t>User rights (incl. licences) to results or background of project partners.</a:t>
            </a:r>
          </a:p>
          <a:p>
            <a:pPr marL="0" indent="0">
              <a:buNone/>
            </a:pPr>
            <a:r>
              <a:rPr lang="en-GB" b="1" dirty="0"/>
              <a:t>Exploitation</a:t>
            </a:r>
            <a:endParaRPr lang="en-GB" dirty="0"/>
          </a:p>
          <a:p>
            <a:pPr marL="228600" lvl="1">
              <a:spcBef>
                <a:spcPts val="0"/>
              </a:spcBef>
              <a:buClr>
                <a:srgbClr val="580B95"/>
              </a:buClr>
              <a:buFont typeface="Wingdings" panose="05000000000000000000" pitchFamily="2" charset="2"/>
              <a:buChar char="§"/>
              <a:defRPr/>
            </a:pPr>
            <a:r>
              <a:rPr lang="en-GB" dirty="0"/>
              <a:t>Utilisation (direct /indirect) of results in research activities, which are not part of the project, as well as utilisation for further development, creation and commercialisation of a product or service.</a:t>
            </a:r>
          </a:p>
          <a:p>
            <a:pPr marL="0" indent="0">
              <a:buNone/>
            </a:pPr>
            <a:r>
              <a:rPr lang="en-GB" b="1" dirty="0"/>
              <a:t>Dissemination</a:t>
            </a:r>
            <a:endParaRPr lang="en-GB" dirty="0"/>
          </a:p>
          <a:p>
            <a:pPr marL="228600" lvl="1">
              <a:spcBef>
                <a:spcPts val="0"/>
              </a:spcBef>
              <a:buClr>
                <a:srgbClr val="580B95"/>
              </a:buClr>
              <a:buFont typeface="Wingdings" panose="05000000000000000000" pitchFamily="2" charset="2"/>
              <a:buChar char="§"/>
              <a:defRPr/>
            </a:pPr>
            <a:r>
              <a:rPr lang="en-GB" dirty="0"/>
              <a:t>Public disclosure and transfer of project results with the aim to enable others to use and take up results, thus maximising the impact of EU-funded research. Targeted audiences that may take an interest in the potential USE of the results (e.g. scientific community commercial partner, policy makers).</a:t>
            </a:r>
            <a:endParaRPr lang="en-GB" altLang="en-US" dirty="0"/>
          </a:p>
        </p:txBody>
      </p:sp>
    </p:spTree>
    <p:extLst>
      <p:ext uri="{BB962C8B-B14F-4D97-AF65-F5344CB8AC3E}">
        <p14:creationId xmlns:p14="http://schemas.microsoft.com/office/powerpoint/2010/main" val="3088309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14374" y="459210"/>
            <a:ext cx="10515600" cy="600164"/>
          </a:xfrm>
        </p:spPr>
        <p:txBody>
          <a:bodyPr/>
          <a:lstStyle/>
          <a:p>
            <a:r>
              <a:rPr lang="en-US" dirty="0"/>
              <a:t>IP management in Horizon Europe - Process</a:t>
            </a:r>
            <a:br>
              <a:rPr lang="de-DE" dirty="0"/>
            </a:br>
            <a:br>
              <a:rPr lang="en-US" dirty="0"/>
            </a:br>
            <a:endParaRPr lang="de-AT" dirty="0"/>
          </a:p>
        </p:txBody>
      </p:sp>
      <p:sp>
        <p:nvSpPr>
          <p:cNvPr id="5" name="Titel 1"/>
          <p:cNvSpPr txBox="1">
            <a:spLocks/>
          </p:cNvSpPr>
          <p:nvPr/>
        </p:nvSpPr>
        <p:spPr>
          <a:xfrm>
            <a:off x="714374" y="1052776"/>
            <a:ext cx="8106097" cy="360000"/>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endParaRPr lang="de-DE" sz="2400" dirty="0"/>
          </a:p>
        </p:txBody>
      </p:sp>
      <p:pic>
        <p:nvPicPr>
          <p:cNvPr id="7"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188" y="2186267"/>
            <a:ext cx="8276951" cy="3665556"/>
          </a:xfrm>
          <a:prstGeom prst="rect">
            <a:avLst/>
          </a:prstGeom>
        </p:spPr>
      </p:pic>
      <p:sp>
        <p:nvSpPr>
          <p:cNvPr id="8" name="ZoneTexte 15">
            <a:extLst>
              <a:ext uri="{FF2B5EF4-FFF2-40B4-BE49-F238E27FC236}">
                <a16:creationId xmlns:a16="http://schemas.microsoft.com/office/drawing/2014/main" id="{D8C0CF26-3407-4ADE-8452-489BFE2F6FD0}"/>
              </a:ext>
            </a:extLst>
          </p:cNvPr>
          <p:cNvSpPr txBox="1"/>
          <p:nvPr/>
        </p:nvSpPr>
        <p:spPr>
          <a:xfrm>
            <a:off x="1627744" y="2123913"/>
            <a:ext cx="2569590" cy="1569660"/>
          </a:xfrm>
          <a:prstGeom prst="rect">
            <a:avLst/>
          </a:prstGeom>
          <a:noFill/>
        </p:spPr>
        <p:txBody>
          <a:bodyPr wrap="square" rtlCol="0">
            <a:spAutoFit/>
          </a:bodyPr>
          <a:lstStyle/>
          <a:p>
            <a:r>
              <a:rPr lang="fr-FR" sz="1600" b="0" dirty="0" err="1">
                <a:solidFill>
                  <a:srgbClr val="578DA3"/>
                </a:solidFill>
              </a:rPr>
              <a:t>Proposal</a:t>
            </a:r>
            <a:r>
              <a:rPr lang="fr-FR" sz="1600" b="0" dirty="0">
                <a:solidFill>
                  <a:srgbClr val="578DA3"/>
                </a:solidFill>
              </a:rPr>
              <a:t> stage</a:t>
            </a:r>
          </a:p>
          <a:p>
            <a:endParaRPr lang="fr-FR" sz="1600" b="0" dirty="0">
              <a:solidFill>
                <a:schemeClr val="accent1">
                  <a:lumMod val="50000"/>
                </a:schemeClr>
              </a:solidFill>
            </a:endParaRPr>
          </a:p>
          <a:p>
            <a:r>
              <a:rPr lang="fr-FR" sz="1600" b="0" dirty="0">
                <a:solidFill>
                  <a:schemeClr val="tx1">
                    <a:lumMod val="85000"/>
                    <a:lumOff val="15000"/>
                  </a:schemeClr>
                </a:solidFill>
              </a:rPr>
              <a:t>Background </a:t>
            </a:r>
            <a:r>
              <a:rPr lang="fr-FR" sz="1600" b="0" dirty="0" err="1">
                <a:solidFill>
                  <a:schemeClr val="tx1">
                    <a:lumMod val="85000"/>
                    <a:lumOff val="15000"/>
                  </a:schemeClr>
                </a:solidFill>
              </a:rPr>
              <a:t>held</a:t>
            </a:r>
            <a:r>
              <a:rPr lang="fr-FR" sz="1600" b="0" dirty="0">
                <a:solidFill>
                  <a:schemeClr val="tx1">
                    <a:lumMod val="85000"/>
                    <a:lumOff val="15000"/>
                  </a:schemeClr>
                </a:solidFill>
              </a:rPr>
              <a:t> </a:t>
            </a:r>
            <a:r>
              <a:rPr lang="fr-FR" sz="1600" b="0" dirty="0" err="1">
                <a:solidFill>
                  <a:schemeClr val="tx1">
                    <a:lumMod val="85000"/>
                    <a:lumOff val="15000"/>
                  </a:schemeClr>
                </a:solidFill>
              </a:rPr>
              <a:t>prior</a:t>
            </a:r>
            <a:r>
              <a:rPr lang="fr-FR" sz="1600" b="0" dirty="0">
                <a:solidFill>
                  <a:schemeClr val="tx1">
                    <a:lumMod val="85000"/>
                    <a:lumOff val="15000"/>
                  </a:schemeClr>
                </a:solidFill>
              </a:rPr>
              <a:t> to the </a:t>
            </a:r>
            <a:r>
              <a:rPr lang="fr-FR" sz="1600" b="0" dirty="0" err="1">
                <a:solidFill>
                  <a:schemeClr val="tx1">
                    <a:lumMod val="85000"/>
                    <a:lumOff val="15000"/>
                  </a:schemeClr>
                </a:solidFill>
              </a:rPr>
              <a:t>project</a:t>
            </a:r>
            <a:r>
              <a:rPr lang="fr-FR" sz="1600" b="0" dirty="0">
                <a:solidFill>
                  <a:schemeClr val="tx1">
                    <a:lumMod val="85000"/>
                    <a:lumOff val="15000"/>
                  </a:schemeClr>
                </a:solidFill>
              </a:rPr>
              <a:t> by the participants, </a:t>
            </a:r>
            <a:r>
              <a:rPr lang="fr-FR" sz="1600" b="0" dirty="0" err="1">
                <a:solidFill>
                  <a:schemeClr val="tx1">
                    <a:lumMod val="85000"/>
                    <a:lumOff val="15000"/>
                  </a:schemeClr>
                </a:solidFill>
              </a:rPr>
              <a:t>which</a:t>
            </a:r>
            <a:r>
              <a:rPr lang="fr-FR" sz="1600" b="0" dirty="0">
                <a:solidFill>
                  <a:schemeClr val="tx1">
                    <a:lumMod val="85000"/>
                    <a:lumOff val="15000"/>
                  </a:schemeClr>
                </a:solidFill>
              </a:rPr>
              <a:t> </a:t>
            </a:r>
            <a:r>
              <a:rPr lang="fr-FR" sz="1600" b="0" dirty="0" err="1">
                <a:solidFill>
                  <a:schemeClr val="tx1">
                    <a:lumMod val="85000"/>
                    <a:lumOff val="15000"/>
                  </a:schemeClr>
                </a:solidFill>
              </a:rPr>
              <a:t>is</a:t>
            </a:r>
            <a:r>
              <a:rPr lang="fr-FR" sz="1600" b="0" dirty="0">
                <a:solidFill>
                  <a:schemeClr val="tx1">
                    <a:lumMod val="85000"/>
                    <a:lumOff val="15000"/>
                  </a:schemeClr>
                </a:solidFill>
              </a:rPr>
              <a:t> </a:t>
            </a:r>
            <a:r>
              <a:rPr lang="fr-FR" sz="1600" b="0" dirty="0" err="1">
                <a:solidFill>
                  <a:schemeClr val="tx1">
                    <a:lumMod val="85000"/>
                    <a:lumOff val="15000"/>
                  </a:schemeClr>
                </a:solidFill>
              </a:rPr>
              <a:t>needed</a:t>
            </a:r>
            <a:r>
              <a:rPr lang="fr-FR" sz="1600" b="0" dirty="0">
                <a:solidFill>
                  <a:schemeClr val="tx1">
                    <a:lumMod val="85000"/>
                    <a:lumOff val="15000"/>
                  </a:schemeClr>
                </a:solidFill>
              </a:rPr>
              <a:t> and </a:t>
            </a:r>
            <a:r>
              <a:rPr lang="fr-FR" sz="1600" b="0" dirty="0" err="1">
                <a:solidFill>
                  <a:schemeClr val="tx1">
                    <a:lumMod val="85000"/>
                    <a:lumOff val="15000"/>
                  </a:schemeClr>
                </a:solidFill>
              </a:rPr>
              <a:t>identified</a:t>
            </a:r>
            <a:r>
              <a:rPr lang="fr-FR" sz="1600" b="0" dirty="0">
                <a:solidFill>
                  <a:schemeClr val="accent1">
                    <a:lumMod val="50000"/>
                  </a:schemeClr>
                </a:solidFill>
              </a:rPr>
              <a:t> </a:t>
            </a:r>
          </a:p>
        </p:txBody>
      </p:sp>
      <p:sp>
        <p:nvSpPr>
          <p:cNvPr id="9" name="ZoneTexte 17">
            <a:extLst>
              <a:ext uri="{FF2B5EF4-FFF2-40B4-BE49-F238E27FC236}">
                <a16:creationId xmlns:a16="http://schemas.microsoft.com/office/drawing/2014/main" id="{7661BC62-CC32-4512-8F20-65D1D748F7B2}"/>
              </a:ext>
            </a:extLst>
          </p:cNvPr>
          <p:cNvSpPr txBox="1"/>
          <p:nvPr/>
        </p:nvSpPr>
        <p:spPr>
          <a:xfrm>
            <a:off x="4848406" y="2123913"/>
            <a:ext cx="2520280" cy="1323439"/>
          </a:xfrm>
          <a:prstGeom prst="rect">
            <a:avLst/>
          </a:prstGeom>
          <a:noFill/>
        </p:spPr>
        <p:txBody>
          <a:bodyPr wrap="square" rtlCol="0">
            <a:spAutoFit/>
          </a:bodyPr>
          <a:lstStyle/>
          <a:p>
            <a:r>
              <a:rPr lang="fr-FR" sz="1600" b="0" dirty="0">
                <a:solidFill>
                  <a:srgbClr val="578DA3"/>
                </a:solidFill>
              </a:rPr>
              <a:t>Project</a:t>
            </a:r>
          </a:p>
          <a:p>
            <a:endParaRPr lang="fr-FR" sz="1600" b="0" dirty="0">
              <a:solidFill>
                <a:schemeClr val="accent1">
                  <a:lumMod val="50000"/>
                </a:schemeClr>
              </a:solidFill>
            </a:endParaRPr>
          </a:p>
          <a:p>
            <a:r>
              <a:rPr lang="fr-FR" sz="1600" b="0" dirty="0" err="1">
                <a:solidFill>
                  <a:schemeClr val="tx1">
                    <a:lumMod val="85000"/>
                    <a:lumOff val="15000"/>
                  </a:schemeClr>
                </a:solidFill>
              </a:rPr>
              <a:t>Results</a:t>
            </a:r>
            <a:r>
              <a:rPr lang="fr-FR" sz="1600" b="0" dirty="0">
                <a:solidFill>
                  <a:schemeClr val="tx1">
                    <a:lumMod val="85000"/>
                    <a:lumOff val="15000"/>
                  </a:schemeClr>
                </a:solidFill>
              </a:rPr>
              <a:t> are </a:t>
            </a:r>
            <a:r>
              <a:rPr lang="fr-FR" sz="1600" b="0" dirty="0" err="1">
                <a:solidFill>
                  <a:schemeClr val="tx1">
                    <a:lumMod val="85000"/>
                    <a:lumOff val="15000"/>
                  </a:schemeClr>
                </a:solidFill>
              </a:rPr>
              <a:t>generated</a:t>
            </a:r>
            <a:r>
              <a:rPr lang="fr-FR" sz="1600" b="0" dirty="0">
                <a:solidFill>
                  <a:schemeClr val="tx1">
                    <a:lumMod val="85000"/>
                    <a:lumOff val="15000"/>
                  </a:schemeClr>
                </a:solidFill>
              </a:rPr>
              <a:t> in the </a:t>
            </a:r>
            <a:r>
              <a:rPr lang="fr-FR" sz="1600" b="0" dirty="0" err="1">
                <a:solidFill>
                  <a:schemeClr val="tx1">
                    <a:lumMod val="85000"/>
                    <a:lumOff val="15000"/>
                  </a:schemeClr>
                </a:solidFill>
              </a:rPr>
              <a:t>project</a:t>
            </a:r>
            <a:endParaRPr lang="fr-FR" sz="1600" b="0" dirty="0">
              <a:solidFill>
                <a:schemeClr val="tx1">
                  <a:lumMod val="85000"/>
                  <a:lumOff val="15000"/>
                </a:schemeClr>
              </a:solidFill>
            </a:endParaRPr>
          </a:p>
          <a:p>
            <a:endParaRPr lang="fr-FR" sz="1600" b="0" dirty="0">
              <a:solidFill>
                <a:schemeClr val="accent1">
                  <a:lumMod val="50000"/>
                </a:schemeClr>
              </a:solidFill>
            </a:endParaRPr>
          </a:p>
        </p:txBody>
      </p:sp>
      <p:sp>
        <p:nvSpPr>
          <p:cNvPr id="10" name="ZoneTexte 18">
            <a:extLst>
              <a:ext uri="{FF2B5EF4-FFF2-40B4-BE49-F238E27FC236}">
                <a16:creationId xmlns:a16="http://schemas.microsoft.com/office/drawing/2014/main" id="{858DECC8-AA6B-40B2-AB1E-919C836EC38F}"/>
              </a:ext>
            </a:extLst>
          </p:cNvPr>
          <p:cNvSpPr txBox="1"/>
          <p:nvPr/>
        </p:nvSpPr>
        <p:spPr>
          <a:xfrm>
            <a:off x="3239830" y="4349422"/>
            <a:ext cx="2181640" cy="1077218"/>
          </a:xfrm>
          <a:prstGeom prst="rect">
            <a:avLst/>
          </a:prstGeom>
          <a:noFill/>
        </p:spPr>
        <p:txBody>
          <a:bodyPr wrap="square" rtlCol="0">
            <a:spAutoFit/>
          </a:bodyPr>
          <a:lstStyle/>
          <a:p>
            <a:r>
              <a:rPr lang="fr-FR" sz="1600" b="0" dirty="0">
                <a:solidFill>
                  <a:srgbClr val="578DA3"/>
                </a:solidFill>
              </a:rPr>
              <a:t>Accession</a:t>
            </a:r>
          </a:p>
          <a:p>
            <a:endParaRPr lang="fr-FR" sz="1600" b="0" dirty="0">
              <a:solidFill>
                <a:schemeClr val="accent1">
                  <a:lumMod val="50000"/>
                </a:schemeClr>
              </a:solidFill>
            </a:endParaRPr>
          </a:p>
          <a:p>
            <a:r>
              <a:rPr lang="fr-FR" sz="1600" b="0" dirty="0">
                <a:solidFill>
                  <a:schemeClr val="tx1">
                    <a:lumMod val="85000"/>
                    <a:lumOff val="15000"/>
                  </a:schemeClr>
                </a:solidFill>
              </a:rPr>
              <a:t>Background </a:t>
            </a:r>
            <a:r>
              <a:rPr lang="fr-FR" sz="1600" b="0" dirty="0" err="1">
                <a:solidFill>
                  <a:schemeClr val="tx1">
                    <a:lumMod val="85000"/>
                    <a:lumOff val="15000"/>
                  </a:schemeClr>
                </a:solidFill>
              </a:rPr>
              <a:t>is</a:t>
            </a:r>
            <a:r>
              <a:rPr lang="fr-FR" sz="1600" b="0" dirty="0">
                <a:solidFill>
                  <a:schemeClr val="tx1">
                    <a:lumMod val="85000"/>
                    <a:lumOff val="15000"/>
                  </a:schemeClr>
                </a:solidFill>
              </a:rPr>
              <a:t> </a:t>
            </a:r>
            <a:r>
              <a:rPr lang="fr-FR" sz="1600" b="0" dirty="0" err="1">
                <a:solidFill>
                  <a:schemeClr val="tx1">
                    <a:lumMod val="85000"/>
                    <a:lumOff val="15000"/>
                  </a:schemeClr>
                </a:solidFill>
              </a:rPr>
              <a:t>used</a:t>
            </a:r>
            <a:r>
              <a:rPr lang="fr-FR" sz="1600" b="0" dirty="0">
                <a:solidFill>
                  <a:schemeClr val="tx1">
                    <a:lumMod val="85000"/>
                    <a:lumOff val="15000"/>
                  </a:schemeClr>
                </a:solidFill>
              </a:rPr>
              <a:t> in the </a:t>
            </a:r>
            <a:r>
              <a:rPr lang="fr-FR" sz="1600" b="0" dirty="0" err="1">
                <a:solidFill>
                  <a:schemeClr val="tx1">
                    <a:lumMod val="85000"/>
                    <a:lumOff val="15000"/>
                  </a:schemeClr>
                </a:solidFill>
              </a:rPr>
              <a:t>project</a:t>
            </a:r>
            <a:endParaRPr lang="fr-FR" sz="1600" b="0" dirty="0">
              <a:solidFill>
                <a:schemeClr val="tx1">
                  <a:lumMod val="85000"/>
                  <a:lumOff val="15000"/>
                </a:schemeClr>
              </a:solidFill>
            </a:endParaRPr>
          </a:p>
        </p:txBody>
      </p:sp>
      <p:sp>
        <p:nvSpPr>
          <p:cNvPr id="11" name="ZoneTexte 18">
            <a:extLst>
              <a:ext uri="{FF2B5EF4-FFF2-40B4-BE49-F238E27FC236}">
                <a16:creationId xmlns:a16="http://schemas.microsoft.com/office/drawing/2014/main" id="{858DECC8-AA6B-40B2-AB1E-919C836EC38F}"/>
              </a:ext>
            </a:extLst>
          </p:cNvPr>
          <p:cNvSpPr txBox="1"/>
          <p:nvPr/>
        </p:nvSpPr>
        <p:spPr>
          <a:xfrm>
            <a:off x="6461460" y="4349422"/>
            <a:ext cx="2592288" cy="1815882"/>
          </a:xfrm>
          <a:prstGeom prst="rect">
            <a:avLst/>
          </a:prstGeom>
          <a:noFill/>
        </p:spPr>
        <p:txBody>
          <a:bodyPr wrap="square" rtlCol="0">
            <a:spAutoFit/>
          </a:bodyPr>
          <a:lstStyle/>
          <a:p>
            <a:r>
              <a:rPr lang="fr-FR" sz="1600" b="0" dirty="0">
                <a:solidFill>
                  <a:srgbClr val="578DA3"/>
                </a:solidFill>
              </a:rPr>
              <a:t>Grant agreement</a:t>
            </a:r>
          </a:p>
          <a:p>
            <a:endParaRPr lang="fr-FR" sz="1600" b="0" dirty="0">
              <a:solidFill>
                <a:srgbClr val="669AAF"/>
              </a:solidFill>
            </a:endParaRPr>
          </a:p>
          <a:p>
            <a:r>
              <a:rPr lang="fr-FR" sz="1600" b="0" dirty="0">
                <a:solidFill>
                  <a:schemeClr val="tx1">
                    <a:lumMod val="85000"/>
                    <a:lumOff val="15000"/>
                  </a:schemeClr>
                </a:solidFill>
              </a:rPr>
              <a:t>Exploitation of </a:t>
            </a:r>
            <a:r>
              <a:rPr lang="fr-FR" sz="1600" b="0" dirty="0" err="1">
                <a:solidFill>
                  <a:schemeClr val="tx1">
                    <a:lumMod val="85000"/>
                    <a:lumOff val="15000"/>
                  </a:schemeClr>
                </a:solidFill>
              </a:rPr>
              <a:t>results</a:t>
            </a:r>
            <a:r>
              <a:rPr lang="fr-FR" sz="1600" b="0" dirty="0">
                <a:solidFill>
                  <a:schemeClr val="tx1">
                    <a:lumMod val="85000"/>
                    <a:lumOff val="15000"/>
                  </a:schemeClr>
                </a:solidFill>
              </a:rPr>
              <a:t>: </a:t>
            </a:r>
            <a:r>
              <a:rPr lang="fr-FR" sz="1600" b="0" dirty="0" err="1">
                <a:solidFill>
                  <a:schemeClr val="tx1">
                    <a:lumMod val="85000"/>
                    <a:lumOff val="15000"/>
                  </a:schemeClr>
                </a:solidFill>
              </a:rPr>
              <a:t>further</a:t>
            </a:r>
            <a:r>
              <a:rPr lang="fr-FR" sz="1600" b="0" dirty="0">
                <a:solidFill>
                  <a:schemeClr val="tx1">
                    <a:lumMod val="85000"/>
                    <a:lumOff val="15000"/>
                  </a:schemeClr>
                </a:solidFill>
              </a:rPr>
              <a:t> </a:t>
            </a:r>
            <a:r>
              <a:rPr lang="fr-FR" sz="1600" b="0" dirty="0" err="1">
                <a:solidFill>
                  <a:schemeClr val="tx1">
                    <a:lumMod val="85000"/>
                    <a:lumOff val="15000"/>
                  </a:schemeClr>
                </a:solidFill>
              </a:rPr>
              <a:t>research</a:t>
            </a:r>
            <a:r>
              <a:rPr lang="fr-FR" sz="1600" b="0" dirty="0">
                <a:solidFill>
                  <a:schemeClr val="tx1">
                    <a:lumMod val="85000"/>
                    <a:lumOff val="15000"/>
                  </a:schemeClr>
                </a:solidFill>
              </a:rPr>
              <a:t>, open licence, spin-off/start-up, etc.</a:t>
            </a:r>
          </a:p>
          <a:p>
            <a:pPr algn="ctr"/>
            <a:endParaRPr lang="fr-FR" sz="1600" b="0" dirty="0">
              <a:solidFill>
                <a:srgbClr val="669AAF"/>
              </a:solidFill>
            </a:endParaRPr>
          </a:p>
        </p:txBody>
      </p:sp>
      <p:sp>
        <p:nvSpPr>
          <p:cNvPr id="12" name="Titel 1"/>
          <p:cNvSpPr txBox="1">
            <a:spLocks/>
          </p:cNvSpPr>
          <p:nvPr/>
        </p:nvSpPr>
        <p:spPr>
          <a:xfrm>
            <a:off x="714374" y="1342913"/>
            <a:ext cx="8065269" cy="935037"/>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endParaRPr lang="de-DE" dirty="0"/>
          </a:p>
        </p:txBody>
      </p:sp>
    </p:spTree>
    <p:extLst>
      <p:ext uri="{BB962C8B-B14F-4D97-AF65-F5344CB8AC3E}">
        <p14:creationId xmlns:p14="http://schemas.microsoft.com/office/powerpoint/2010/main" val="1182062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a:t>IP management in Horizon Europe – what to remember</a:t>
            </a:r>
            <a:br>
              <a:rPr lang="de-DE" dirty="0"/>
            </a:br>
            <a:br>
              <a:rPr lang="en-US" dirty="0"/>
            </a:br>
            <a:endParaRPr lang="de-AT" dirty="0"/>
          </a:p>
        </p:txBody>
      </p:sp>
      <p:sp>
        <p:nvSpPr>
          <p:cNvPr id="5" name="Titel 1"/>
          <p:cNvSpPr txBox="1">
            <a:spLocks/>
          </p:cNvSpPr>
          <p:nvPr/>
        </p:nvSpPr>
        <p:spPr>
          <a:xfrm>
            <a:off x="714374" y="1052776"/>
            <a:ext cx="8106097" cy="360000"/>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endParaRPr lang="de-DE" sz="2400" dirty="0"/>
          </a:p>
        </p:txBody>
      </p:sp>
      <p:sp>
        <p:nvSpPr>
          <p:cNvPr id="7" name="Inhaltsplatzhalter 2"/>
          <p:cNvSpPr txBox="1">
            <a:spLocks/>
          </p:cNvSpPr>
          <p:nvPr/>
        </p:nvSpPr>
        <p:spPr>
          <a:xfrm>
            <a:off x="2222090" y="1722610"/>
            <a:ext cx="8672052" cy="414928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spcBef>
                <a:spcPts val="0"/>
              </a:spcBef>
              <a:buClr>
                <a:srgbClr val="580B95"/>
              </a:buClr>
              <a:buFont typeface="Wingdings" panose="05000000000000000000" pitchFamily="2" charset="2"/>
              <a:buChar char="§"/>
              <a:defRPr/>
            </a:pPr>
            <a:r>
              <a:rPr lang="en-US" b="1" dirty="0"/>
              <a:t>Background:</a:t>
            </a:r>
            <a:r>
              <a:rPr lang="en-US" dirty="0"/>
              <a:t> </a:t>
            </a:r>
            <a:r>
              <a:rPr lang="en-GB" dirty="0"/>
              <a:t>The consortium partners identify and agree on the background for the project and how to use this in the project </a:t>
            </a:r>
            <a:endParaRPr lang="en-US" dirty="0"/>
          </a:p>
          <a:p>
            <a:pPr marL="228600" lvl="1">
              <a:spcBef>
                <a:spcPts val="0"/>
              </a:spcBef>
              <a:buClr>
                <a:srgbClr val="580B95"/>
              </a:buClr>
              <a:buFont typeface="Wingdings" panose="05000000000000000000" pitchFamily="2" charset="2"/>
              <a:buChar char="§"/>
              <a:defRPr/>
            </a:pPr>
            <a:r>
              <a:rPr lang="en-GB" b="1" dirty="0"/>
              <a:t>Ownership of the results</a:t>
            </a:r>
            <a:r>
              <a:rPr lang="en-GB" dirty="0"/>
              <a:t>: </a:t>
            </a:r>
            <a:r>
              <a:rPr lang="en-US" dirty="0"/>
              <a:t>In Horizon Europe, generally the Grant Agreement establishes that the results of the project belong to the participant generating them</a:t>
            </a:r>
          </a:p>
          <a:p>
            <a:pPr marL="228600" lvl="1">
              <a:spcBef>
                <a:spcPts val="0"/>
              </a:spcBef>
              <a:buClr>
                <a:srgbClr val="580B95"/>
              </a:buClr>
              <a:buFont typeface="Wingdings" panose="05000000000000000000" pitchFamily="2" charset="2"/>
              <a:buChar char="§"/>
              <a:defRPr/>
            </a:pPr>
            <a:r>
              <a:rPr lang="en-US" b="1" dirty="0"/>
              <a:t>General obligation to exploit</a:t>
            </a:r>
            <a:r>
              <a:rPr lang="en-US" dirty="0"/>
              <a:t>: Each beneficiary must take measures to ensure the exploitation of its results, in particular through transfer or licensing, for up to four years after project completion</a:t>
            </a:r>
          </a:p>
          <a:p>
            <a:pPr marL="228600" lvl="1">
              <a:spcBef>
                <a:spcPts val="0"/>
              </a:spcBef>
              <a:buClr>
                <a:srgbClr val="580B95"/>
              </a:buClr>
              <a:buFont typeface="Wingdings" panose="05000000000000000000" pitchFamily="2" charset="2"/>
              <a:buChar char="§"/>
              <a:defRPr/>
            </a:pPr>
            <a:r>
              <a:rPr lang="en-US" b="1" dirty="0"/>
              <a:t>Costs of IP protection</a:t>
            </a:r>
            <a:r>
              <a:rPr lang="en-US" dirty="0"/>
              <a:t> are Horizon Europe project eligible costs: Costs related to intellectual property which occurred during the project implementation, can be eligible for reimbursement. Include them in the proposal budget!</a:t>
            </a:r>
          </a:p>
          <a:p>
            <a:pPr marL="0" indent="0">
              <a:buFont typeface="Arial" panose="020B0604020202020204" pitchFamily="34" charset="0"/>
              <a:buNone/>
            </a:pPr>
            <a:endParaRPr lang="en-GB" dirty="0"/>
          </a:p>
        </p:txBody>
      </p:sp>
      <p:pic>
        <p:nvPicPr>
          <p:cNvPr id="8" name="Picture 4" descr="han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4784" y="2996952"/>
            <a:ext cx="4501597" cy="1148312"/>
          </a:xfrm>
          <a:prstGeom prst="rect">
            <a:avLst/>
          </a:prstGeom>
        </p:spPr>
      </p:pic>
    </p:spTree>
    <p:extLst>
      <p:ext uri="{BB962C8B-B14F-4D97-AF65-F5344CB8AC3E}">
        <p14:creationId xmlns:p14="http://schemas.microsoft.com/office/powerpoint/2010/main" val="127549828"/>
      </p:ext>
    </p:extLst>
  </p:cSld>
  <p:clrMapOvr>
    <a:masterClrMapping/>
  </p:clrMapOvr>
</p:sld>
</file>

<file path=ppt/theme/theme1.xml><?xml version="1.0" encoding="utf-8"?>
<a:theme xmlns:a="http://schemas.openxmlformats.org/drawingml/2006/main" name="Office Theme">
  <a:themeElements>
    <a:clrScheme name="Custom 19">
      <a:dk1>
        <a:srgbClr val="4D4D4D"/>
      </a:dk1>
      <a:lt1>
        <a:srgbClr val="FFFFFF"/>
      </a:lt1>
      <a:dk2>
        <a:srgbClr val="034EA2"/>
      </a:dk2>
      <a:lt2>
        <a:srgbClr val="D3E8F9"/>
      </a:lt2>
      <a:accent1>
        <a:srgbClr val="F39E0C"/>
      </a:accent1>
      <a:accent2>
        <a:srgbClr val="931680"/>
      </a:accent2>
      <a:accent3>
        <a:srgbClr val="0F5364"/>
      </a:accent3>
      <a:accent4>
        <a:srgbClr val="B0D10E"/>
      </a:accent4>
      <a:accent5>
        <a:srgbClr val="A2D5D0"/>
      </a:accent5>
      <a:accent6>
        <a:srgbClr val="009EE0"/>
      </a:accent6>
      <a:hlink>
        <a:srgbClr val="034EA2"/>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CABAE59C19A743988FE25DB6CBDB3C" ma:contentTypeVersion="2" ma:contentTypeDescription="Create a new document." ma:contentTypeScope="" ma:versionID="6886124de9e24b1c01ca471b719ed056">
  <xsd:schema xmlns:xsd="http://www.w3.org/2001/XMLSchema" xmlns:xs="http://www.w3.org/2001/XMLSchema" xmlns:p="http://schemas.microsoft.com/office/2006/metadata/properties" xmlns:ns2="d55c3c3b-2e15-41d7-a5f0-6899adff493c" targetNamespace="http://schemas.microsoft.com/office/2006/metadata/properties" ma:root="true" ma:fieldsID="82d5359497da998f85f3d192256615d7" ns2:_="">
    <xsd:import namespace="d55c3c3b-2e15-41d7-a5f0-6899adff493c"/>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5c3c3b-2e15-41d7-a5f0-6899adff493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95D7C4C-69B6-4817-BAAA-99C8C53DD6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5c3c3b-2e15-41d7-a5f0-6899adff49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E99B251-9E01-4275-9BDA-1253336E63DC}">
  <ds:schemaRefs>
    <ds:schemaRef ds:uri="http://schemas.microsoft.com/sharepoint/v3/contenttype/forms"/>
  </ds:schemaRefs>
</ds:datastoreItem>
</file>

<file path=customXml/itemProps3.xml><?xml version="1.0" encoding="utf-8"?>
<ds:datastoreItem xmlns:ds="http://schemas.openxmlformats.org/officeDocument/2006/customXml" ds:itemID="{5264D1F9-E6D8-4C2E-986C-8485A10F33D9}">
  <ds:schemaRefs>
    <ds:schemaRef ds:uri="d55c3c3b-2e15-41d7-a5f0-6899adff493c"/>
    <ds:schemaRef ds:uri="http://schemas.microsoft.com/office/2006/documentManagement/types"/>
    <ds:schemaRef ds:uri="http://www.w3.org/XML/1998/namespace"/>
    <ds:schemaRef ds:uri="http://schemas.microsoft.com/office/infopath/2007/PartnerControls"/>
    <ds:schemaRef ds:uri="http://schemas.microsoft.com/office/2006/metadata/properties"/>
    <ds:schemaRef ds:uri="http://purl.org/dc/elements/1.1/"/>
    <ds:schemaRef ds:uri="http://schemas.openxmlformats.org/package/2006/metadata/core-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0</TotalTime>
  <Words>1376</Words>
  <Application>Microsoft Office PowerPoint</Application>
  <PresentationFormat>Widescreen</PresentationFormat>
  <Paragraphs>141</Paragraphs>
  <Slides>29</Slides>
  <Notes>19</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29</vt:i4>
      </vt:variant>
    </vt:vector>
  </HeadingPairs>
  <TitlesOfParts>
    <vt:vector size="34" baseType="lpstr">
      <vt:lpstr>Arial</vt:lpstr>
      <vt:lpstr>Calibri</vt:lpstr>
      <vt:lpstr>EC Square Sans Pro</vt:lpstr>
      <vt:lpstr>Wingdings</vt:lpstr>
      <vt:lpstr>Office Theme</vt:lpstr>
      <vt:lpstr>Presentazione standard di PowerPoint</vt:lpstr>
      <vt:lpstr>Session 7: Horizontal Issues – IPR, RRI, Ethics, Open Science</vt:lpstr>
      <vt:lpstr>Intellectual Property Rights - IPR</vt:lpstr>
      <vt:lpstr>Intellectual Property rules </vt:lpstr>
      <vt:lpstr>Intellectual Property Guide – by IPR Helpdesk </vt:lpstr>
      <vt:lpstr>Intellectual Property rules </vt:lpstr>
      <vt:lpstr>Intellectual Property rules </vt:lpstr>
      <vt:lpstr>IP management in Horizon Europe - Process  </vt:lpstr>
      <vt:lpstr>IP management in Horizon Europe – what to remember  </vt:lpstr>
      <vt:lpstr>https://intellectual-property-helpdesk.ec.europa.eu/index_en </vt:lpstr>
      <vt:lpstr>Responsible Research and Innovation - RRI</vt:lpstr>
      <vt:lpstr>Responsible Research and Innovation - RRI</vt:lpstr>
      <vt:lpstr>Ethics</vt:lpstr>
      <vt:lpstr>The Ethics Issues</vt:lpstr>
      <vt:lpstr>Ethics </vt:lpstr>
      <vt:lpstr>Part A  Ethics Issues Table</vt:lpstr>
      <vt:lpstr>Part A  Ethics Self Assess-ment</vt:lpstr>
      <vt:lpstr>How to complete your Ethics Self-Assessment </vt:lpstr>
      <vt:lpstr>The Ethics Screening of Proposals</vt:lpstr>
      <vt:lpstr>Open Science </vt:lpstr>
      <vt:lpstr>Open Science Practices in Horizon Europe </vt:lpstr>
      <vt:lpstr>Open Science – Open access to scientific publications </vt:lpstr>
      <vt:lpstr>Open Science – Research Data Management (RDM) </vt:lpstr>
      <vt:lpstr>Open Research Europe:  A high-quality, reliable and efficient open access publishing venue for EU-funded research  </vt:lpstr>
      <vt:lpstr>OpenAIRE - Services for Open Science https://www.openaire.eu/ </vt:lpstr>
      <vt:lpstr>Horizontal Issues - Group Work</vt:lpstr>
      <vt:lpstr>Identify for your proposal key aspects of… </vt:lpstr>
      <vt:lpstr>Contact us! </vt:lpstr>
      <vt:lpstr>Presentazione standard di PowerPoint</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ZACHARIADOU Eleftheria (RTD-EXT)</dc:creator>
  <cp:lastModifiedBy>Daniele Gizzi</cp:lastModifiedBy>
  <cp:revision>520</cp:revision>
  <cp:lastPrinted>2021-05-17T07:24:54Z</cp:lastPrinted>
  <dcterms:created xsi:type="dcterms:W3CDTF">2020-12-04T09:35:19Z</dcterms:created>
  <dcterms:modified xsi:type="dcterms:W3CDTF">2024-01-31T11:29:47Z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0x0101009FCABAE59C19A743988FE25DB6CBDB3C</vt:lpwstr>
  </property>
</Properties>
</file>